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7" r:id="rId6"/>
    <p:sldId id="259" r:id="rId7"/>
    <p:sldId id="260" r:id="rId8"/>
    <p:sldId id="268" r:id="rId9"/>
    <p:sldId id="261" r:id="rId10"/>
    <p:sldId id="262" r:id="rId11"/>
    <p:sldId id="263" r:id="rId12"/>
    <p:sldId id="264" r:id="rId13"/>
    <p:sldId id="265"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77F5D6-FFAD-4C60-8A63-CCECF32E9A99}" type="datetimeFigureOut">
              <a:rPr lang="en-US" smtClean="0"/>
              <a:t>02-Jun-20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27557-5833-482F-9418-AF4D27BF53D4}" type="slidenum">
              <a:rPr lang="en-US" smtClean="0"/>
              <a:t>‹#›</a:t>
            </a:fld>
            <a:endParaRPr lang="en-US"/>
          </a:p>
        </p:txBody>
      </p:sp>
    </p:spTree>
    <p:extLst>
      <p:ext uri="{BB962C8B-B14F-4D97-AF65-F5344CB8AC3E}">
        <p14:creationId xmlns:p14="http://schemas.microsoft.com/office/powerpoint/2010/main" val="3466271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77F5D6-FFAD-4C60-8A63-CCECF32E9A99}" type="datetimeFigureOut">
              <a:rPr lang="en-US" smtClean="0"/>
              <a:t>02-Jun-20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27557-5833-482F-9418-AF4D27BF53D4}" type="slidenum">
              <a:rPr lang="en-US" smtClean="0"/>
              <a:t>‹#›</a:t>
            </a:fld>
            <a:endParaRPr lang="en-US"/>
          </a:p>
        </p:txBody>
      </p:sp>
    </p:spTree>
    <p:extLst>
      <p:ext uri="{BB962C8B-B14F-4D97-AF65-F5344CB8AC3E}">
        <p14:creationId xmlns:p14="http://schemas.microsoft.com/office/powerpoint/2010/main" val="3047910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77F5D6-FFAD-4C60-8A63-CCECF32E9A99}" type="datetimeFigureOut">
              <a:rPr lang="en-US" smtClean="0"/>
              <a:t>02-Jun-20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27557-5833-482F-9418-AF4D27BF53D4}" type="slidenum">
              <a:rPr lang="en-US" smtClean="0"/>
              <a:t>‹#›</a:t>
            </a:fld>
            <a:endParaRPr lang="en-US"/>
          </a:p>
        </p:txBody>
      </p:sp>
    </p:spTree>
    <p:extLst>
      <p:ext uri="{BB962C8B-B14F-4D97-AF65-F5344CB8AC3E}">
        <p14:creationId xmlns:p14="http://schemas.microsoft.com/office/powerpoint/2010/main" val="971500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77F5D6-FFAD-4C60-8A63-CCECF32E9A99}" type="datetimeFigureOut">
              <a:rPr lang="en-US" smtClean="0"/>
              <a:t>02-Jun-20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27557-5833-482F-9418-AF4D27BF53D4}" type="slidenum">
              <a:rPr lang="en-US" smtClean="0"/>
              <a:t>‹#›</a:t>
            </a:fld>
            <a:endParaRPr lang="en-US"/>
          </a:p>
        </p:txBody>
      </p:sp>
    </p:spTree>
    <p:extLst>
      <p:ext uri="{BB962C8B-B14F-4D97-AF65-F5344CB8AC3E}">
        <p14:creationId xmlns:p14="http://schemas.microsoft.com/office/powerpoint/2010/main" val="2949759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77F5D6-FFAD-4C60-8A63-CCECF32E9A99}" type="datetimeFigureOut">
              <a:rPr lang="en-US" smtClean="0"/>
              <a:t>02-Jun-20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27557-5833-482F-9418-AF4D27BF53D4}" type="slidenum">
              <a:rPr lang="en-US" smtClean="0"/>
              <a:t>‹#›</a:t>
            </a:fld>
            <a:endParaRPr lang="en-US"/>
          </a:p>
        </p:txBody>
      </p:sp>
    </p:spTree>
    <p:extLst>
      <p:ext uri="{BB962C8B-B14F-4D97-AF65-F5344CB8AC3E}">
        <p14:creationId xmlns:p14="http://schemas.microsoft.com/office/powerpoint/2010/main" val="1517294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77F5D6-FFAD-4C60-8A63-CCECF32E9A99}" type="datetimeFigureOut">
              <a:rPr lang="en-US" smtClean="0"/>
              <a:t>02-Jun-20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927557-5833-482F-9418-AF4D27BF53D4}" type="slidenum">
              <a:rPr lang="en-US" smtClean="0"/>
              <a:t>‹#›</a:t>
            </a:fld>
            <a:endParaRPr lang="en-US"/>
          </a:p>
        </p:txBody>
      </p:sp>
    </p:spTree>
    <p:extLst>
      <p:ext uri="{BB962C8B-B14F-4D97-AF65-F5344CB8AC3E}">
        <p14:creationId xmlns:p14="http://schemas.microsoft.com/office/powerpoint/2010/main" val="1741978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77F5D6-FFAD-4C60-8A63-CCECF32E9A99}" type="datetimeFigureOut">
              <a:rPr lang="en-US" smtClean="0"/>
              <a:t>02-Jun-20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927557-5833-482F-9418-AF4D27BF53D4}" type="slidenum">
              <a:rPr lang="en-US" smtClean="0"/>
              <a:t>‹#›</a:t>
            </a:fld>
            <a:endParaRPr lang="en-US"/>
          </a:p>
        </p:txBody>
      </p:sp>
    </p:spTree>
    <p:extLst>
      <p:ext uri="{BB962C8B-B14F-4D97-AF65-F5344CB8AC3E}">
        <p14:creationId xmlns:p14="http://schemas.microsoft.com/office/powerpoint/2010/main" val="3435015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77F5D6-FFAD-4C60-8A63-CCECF32E9A99}" type="datetimeFigureOut">
              <a:rPr lang="en-US" smtClean="0"/>
              <a:t>02-Jun-20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927557-5833-482F-9418-AF4D27BF53D4}" type="slidenum">
              <a:rPr lang="en-US" smtClean="0"/>
              <a:t>‹#›</a:t>
            </a:fld>
            <a:endParaRPr lang="en-US"/>
          </a:p>
        </p:txBody>
      </p:sp>
    </p:spTree>
    <p:extLst>
      <p:ext uri="{BB962C8B-B14F-4D97-AF65-F5344CB8AC3E}">
        <p14:creationId xmlns:p14="http://schemas.microsoft.com/office/powerpoint/2010/main" val="1284088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77F5D6-FFAD-4C60-8A63-CCECF32E9A99}" type="datetimeFigureOut">
              <a:rPr lang="en-US" smtClean="0"/>
              <a:t>02-Jun-20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927557-5833-482F-9418-AF4D27BF53D4}" type="slidenum">
              <a:rPr lang="en-US" smtClean="0"/>
              <a:t>‹#›</a:t>
            </a:fld>
            <a:endParaRPr lang="en-US"/>
          </a:p>
        </p:txBody>
      </p:sp>
    </p:spTree>
    <p:extLst>
      <p:ext uri="{BB962C8B-B14F-4D97-AF65-F5344CB8AC3E}">
        <p14:creationId xmlns:p14="http://schemas.microsoft.com/office/powerpoint/2010/main" val="2575229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77F5D6-FFAD-4C60-8A63-CCECF32E9A99}" type="datetimeFigureOut">
              <a:rPr lang="en-US" smtClean="0"/>
              <a:t>02-Jun-20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927557-5833-482F-9418-AF4D27BF53D4}" type="slidenum">
              <a:rPr lang="en-US" smtClean="0"/>
              <a:t>‹#›</a:t>
            </a:fld>
            <a:endParaRPr lang="en-US"/>
          </a:p>
        </p:txBody>
      </p:sp>
    </p:spTree>
    <p:extLst>
      <p:ext uri="{BB962C8B-B14F-4D97-AF65-F5344CB8AC3E}">
        <p14:creationId xmlns:p14="http://schemas.microsoft.com/office/powerpoint/2010/main" val="129379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77F5D6-FFAD-4C60-8A63-CCECF32E9A99}" type="datetimeFigureOut">
              <a:rPr lang="en-US" smtClean="0"/>
              <a:t>02-Jun-20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927557-5833-482F-9418-AF4D27BF53D4}" type="slidenum">
              <a:rPr lang="en-US" smtClean="0"/>
              <a:t>‹#›</a:t>
            </a:fld>
            <a:endParaRPr lang="en-US"/>
          </a:p>
        </p:txBody>
      </p:sp>
    </p:spTree>
    <p:extLst>
      <p:ext uri="{BB962C8B-B14F-4D97-AF65-F5344CB8AC3E}">
        <p14:creationId xmlns:p14="http://schemas.microsoft.com/office/powerpoint/2010/main" val="318335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7F5D6-FFAD-4C60-8A63-CCECF32E9A99}" type="datetimeFigureOut">
              <a:rPr lang="en-US" smtClean="0"/>
              <a:t>02-Jun-20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27557-5833-482F-9418-AF4D27BF53D4}" type="slidenum">
              <a:rPr lang="en-US" smtClean="0"/>
              <a:t>‹#›</a:t>
            </a:fld>
            <a:endParaRPr lang="en-US"/>
          </a:p>
        </p:txBody>
      </p:sp>
    </p:spTree>
    <p:extLst>
      <p:ext uri="{BB962C8B-B14F-4D97-AF65-F5344CB8AC3E}">
        <p14:creationId xmlns:p14="http://schemas.microsoft.com/office/powerpoint/2010/main" val="372739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Machine Learning</a:t>
            </a:r>
            <a:endParaRPr lang="en-US" dirty="0"/>
          </a:p>
        </p:txBody>
      </p:sp>
      <p:sp>
        <p:nvSpPr>
          <p:cNvPr id="3" name="Subtitle 2"/>
          <p:cNvSpPr>
            <a:spLocks noGrp="1"/>
          </p:cNvSpPr>
          <p:nvPr>
            <p:ph type="subTitle" idx="1"/>
          </p:nvPr>
        </p:nvSpPr>
        <p:spPr/>
        <p:txBody>
          <a:bodyPr/>
          <a:lstStyle/>
          <a:p>
            <a:r>
              <a:rPr lang="en-US" dirty="0" smtClean="0"/>
              <a:t>@Data Science</a:t>
            </a:r>
            <a:endParaRPr lang="en-US" dirty="0"/>
          </a:p>
        </p:txBody>
      </p:sp>
    </p:spTree>
    <p:extLst>
      <p:ext uri="{BB962C8B-B14F-4D97-AF65-F5344CB8AC3E}">
        <p14:creationId xmlns:p14="http://schemas.microsoft.com/office/powerpoint/2010/main" val="1436155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en-US" b="1" dirty="0"/>
              <a:t>1. Gathering Data:</a:t>
            </a:r>
            <a:endParaRPr lang="en-US" dirty="0"/>
          </a:p>
          <a:p>
            <a:pPr marL="0" indent="0" algn="just">
              <a:buNone/>
            </a:pPr>
            <a:r>
              <a:rPr lang="en-US" sz="2800" dirty="0"/>
              <a:t>Once you know exactly what you want and the equipment’s are in hand, it takes you to the first real step of machine learning- Gathering Data. This step is very crucial as the quality and quantity of data gathered will directly determine how good the predictive model will turn out to be. The data collected is then tabulated and called as Training Data.</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00400"/>
            <a:ext cx="8763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7007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6858000"/>
          </a:xfrm>
        </p:spPr>
        <p:txBody>
          <a:bodyPr>
            <a:normAutofit fontScale="92500" lnSpcReduction="20000"/>
          </a:bodyPr>
          <a:lstStyle/>
          <a:p>
            <a:pPr marL="0" indent="0">
              <a:buNone/>
            </a:pPr>
            <a:r>
              <a:rPr lang="en-US" b="1" dirty="0"/>
              <a:t>2. Data Preparation or Data Preprocessing:</a:t>
            </a:r>
            <a:endParaRPr lang="en-US" dirty="0"/>
          </a:p>
          <a:p>
            <a:pPr algn="just"/>
            <a:r>
              <a:rPr lang="en-US" dirty="0"/>
              <a:t>After the training data is gathered, you move on to the next step of machine learning: Data preparation, where the data is loaded into a suitable place and then prepared for use in machine learning training. Here, the data is first put all together and then the order is randomized as the order of data should not affect what is learned.</a:t>
            </a:r>
          </a:p>
          <a:p>
            <a:pPr marL="0" indent="0" algn="just">
              <a:buNone/>
            </a:pPr>
            <a:r>
              <a:rPr lang="en-US" dirty="0"/>
              <a:t>a. Data Visualization: It will help you see if there are any relevant relationships between the different variables, how you can take their advantage and as well as show you if there are any data imbalances present.</a:t>
            </a:r>
          </a:p>
          <a:p>
            <a:pPr marL="0" indent="0" algn="just">
              <a:buNone/>
            </a:pPr>
            <a:r>
              <a:rPr lang="en-US" dirty="0" smtClean="0"/>
              <a:t>b</a:t>
            </a:r>
            <a:r>
              <a:rPr lang="en-US" dirty="0"/>
              <a:t>. Data Split: The data has to be split into two parts. The first part that is used in training our model, will be the majority of the dataset and the second will be used for the evaluation of the trained model’s performance. </a:t>
            </a:r>
          </a:p>
          <a:p>
            <a:pPr marL="0" indent="0">
              <a:buNone/>
            </a:pPr>
            <a:endParaRPr lang="en-US" dirty="0"/>
          </a:p>
        </p:txBody>
      </p:sp>
    </p:spTree>
    <p:extLst>
      <p:ext uri="{BB962C8B-B14F-4D97-AF65-F5344CB8AC3E}">
        <p14:creationId xmlns:p14="http://schemas.microsoft.com/office/powerpoint/2010/main" val="1971817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20000"/>
          </a:bodyPr>
          <a:lstStyle/>
          <a:p>
            <a:pPr marL="0" indent="0">
              <a:buNone/>
            </a:pPr>
            <a:r>
              <a:rPr lang="en-US" dirty="0"/>
              <a:t>c. Data  adjustments :</a:t>
            </a:r>
          </a:p>
          <a:p>
            <a:r>
              <a:rPr lang="en-US" b="1" dirty="0"/>
              <a:t>Missing or incomplete records.</a:t>
            </a:r>
            <a:r>
              <a:rPr lang="en-US" dirty="0"/>
              <a:t> It is difficult to get every data point for every record in a dataset. Missing data sometimes appears as empty cells, values (e.g., NULL or N/A), or a particular character, such as a question mark. For example:</a:t>
            </a:r>
            <a:br>
              <a:rPr lang="en-US" dirty="0"/>
            </a:br>
            <a:endParaRPr lang="en-US" dirty="0" smtClean="0"/>
          </a:p>
          <a:p>
            <a:r>
              <a:rPr lang="en-US" b="1" dirty="0" smtClean="0"/>
              <a:t>Outliers </a:t>
            </a:r>
            <a:r>
              <a:rPr lang="en-US" b="1" dirty="0"/>
              <a:t>or anomalies.</a:t>
            </a:r>
            <a:r>
              <a:rPr lang="en-US" dirty="0"/>
              <a:t> Unexpected values often surface in a distribution of values, especially when working with data from unknown sources which lack poor data validation controls</a:t>
            </a:r>
            <a:r>
              <a:rPr lang="en-US" dirty="0" smtClean="0"/>
              <a:t>.</a:t>
            </a:r>
          </a:p>
          <a:p>
            <a:endParaRPr lang="en-US" dirty="0"/>
          </a:p>
          <a:p>
            <a:r>
              <a:rPr lang="en-US" b="1" dirty="0"/>
              <a:t>Inconsistent values and non-standardized categorical variables.</a:t>
            </a:r>
            <a:r>
              <a:rPr lang="en-US" dirty="0"/>
              <a:t>  Often when combining data from multiple sources, we can end up with variations in variables like company names or states. For instance, a state in one system could be “Texas,” while in another it could be “TX.”  Finding all variations and correctly standardizing will greatly improve the model accuracy</a:t>
            </a:r>
            <a:r>
              <a:rPr lang="en-US" dirty="0" smtClean="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72171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20000"/>
          </a:bodyPr>
          <a:lstStyle/>
          <a:p>
            <a:pPr algn="just"/>
            <a:r>
              <a:rPr lang="en-US" b="1" dirty="0" smtClean="0"/>
              <a:t>Limited or sparse features / attributes.</a:t>
            </a:r>
            <a:r>
              <a:rPr lang="en-US" dirty="0" smtClean="0"/>
              <a:t> Feature enrichment, or building out the features in our data often requires us to combine datasets from diverse sources. Joining files from different systems is often hampered when there are no easy or exact columns to match the datasets. This then requires the ability to perform fuzzy matching, which could also be based on combining multiple columns to achieve the match. </a:t>
            </a:r>
          </a:p>
          <a:p>
            <a:pPr algn="just"/>
            <a:r>
              <a:rPr lang="en-US" dirty="0" smtClean="0"/>
              <a:t>For instance, combining two datasets on CUSTOMER ID (present in both data datasets) could be easy. Combining a dataset that has separate columns for CUSTOMER FIRST NAME and CUSTOMER LAST NAME with another dataset with a column CUSTOMER FULL NAME, containing “Last name, First name” becomes more tricky.</a:t>
            </a:r>
            <a:r>
              <a:rPr lang="en-US" b="1" dirty="0"/>
              <a:t> </a:t>
            </a:r>
            <a:endParaRPr lang="en-US" b="1" dirty="0" smtClean="0"/>
          </a:p>
          <a:p>
            <a:pPr algn="just"/>
            <a:endParaRPr lang="en-US" b="1" dirty="0" smtClean="0"/>
          </a:p>
          <a:p>
            <a:pPr algn="just"/>
            <a:r>
              <a:rPr lang="en-US" b="1" dirty="0" smtClean="0"/>
              <a:t>The </a:t>
            </a:r>
            <a:r>
              <a:rPr lang="en-US" b="1" dirty="0"/>
              <a:t>need for techniques such as feature engineering.</a:t>
            </a:r>
            <a:r>
              <a:rPr lang="en-US" dirty="0"/>
              <a:t> Even if all of the relevant data is available, the data preparation process may require techniques such as </a:t>
            </a:r>
            <a:r>
              <a:rPr lang="en-US" b="1" dirty="0"/>
              <a:t>feature engineering</a:t>
            </a:r>
            <a:r>
              <a:rPr lang="en-US" dirty="0"/>
              <a:t> to generate additional content that will result in more accurate, relevant models.</a:t>
            </a:r>
          </a:p>
          <a:p>
            <a:pPr algn="just"/>
            <a:endParaRPr lang="en-US" dirty="0" smtClean="0"/>
          </a:p>
          <a:p>
            <a:pPr algn="just"/>
            <a:endParaRPr lang="en-US" dirty="0" smtClean="0"/>
          </a:p>
          <a:p>
            <a:pPr marL="0" indent="0">
              <a:buNone/>
            </a:pPr>
            <a:endParaRPr lang="en-US" dirty="0"/>
          </a:p>
        </p:txBody>
      </p:sp>
    </p:spTree>
    <p:extLst>
      <p:ext uri="{BB962C8B-B14F-4D97-AF65-F5344CB8AC3E}">
        <p14:creationId xmlns:p14="http://schemas.microsoft.com/office/powerpoint/2010/main" val="1407074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20000"/>
          </a:bodyPr>
          <a:lstStyle/>
          <a:p>
            <a:pPr marL="0" indent="0">
              <a:buNone/>
            </a:pPr>
            <a:r>
              <a:rPr lang="en-US" b="1" dirty="0"/>
              <a:t>3. Choosing a model:</a:t>
            </a:r>
            <a:endParaRPr lang="en-US" dirty="0"/>
          </a:p>
          <a:p>
            <a:pPr algn="just"/>
            <a:r>
              <a:rPr lang="en-US" dirty="0"/>
              <a:t>The next step that follows in the workflow is choosing a model among the many that researchers and data scientists have created over the years. Make the choice of the right one that should get the job done.</a:t>
            </a:r>
          </a:p>
          <a:p>
            <a:pPr marL="0" indent="0">
              <a:buNone/>
            </a:pPr>
            <a:endParaRPr lang="en-US" b="1" dirty="0" smtClean="0"/>
          </a:p>
          <a:p>
            <a:pPr marL="0" indent="0">
              <a:buNone/>
            </a:pPr>
            <a:r>
              <a:rPr lang="en-US" b="1" dirty="0" smtClean="0"/>
              <a:t>4</a:t>
            </a:r>
            <a:r>
              <a:rPr lang="en-US" b="1" dirty="0"/>
              <a:t>. Training:</a:t>
            </a:r>
            <a:endParaRPr lang="en-US" dirty="0"/>
          </a:p>
          <a:p>
            <a:pPr algn="just"/>
            <a:r>
              <a:rPr lang="en-US" dirty="0"/>
              <a:t>After the before steps are completed, you then move onto what is often considered the bulk of machine learning called training where the data is used to incrementally improve the model’s ability to predict.</a:t>
            </a:r>
          </a:p>
          <a:p>
            <a:pPr algn="just"/>
            <a:r>
              <a:rPr lang="en-US" dirty="0"/>
              <a:t>The training process involves initializing some random values for say A and B of our model, predict the output with those values, then compare it with the model's prediction and then adjust the values so that they match the predictions that were made previously.</a:t>
            </a:r>
          </a:p>
          <a:p>
            <a:r>
              <a:rPr lang="en-US" dirty="0"/>
              <a:t>This process then repeats and each cycle of updating is called one training step.</a:t>
            </a:r>
          </a:p>
          <a:p>
            <a:pPr marL="0" indent="0">
              <a:buNone/>
            </a:pPr>
            <a:endParaRPr lang="en-US" dirty="0"/>
          </a:p>
        </p:txBody>
      </p:sp>
    </p:spTree>
    <p:extLst>
      <p:ext uri="{BB962C8B-B14F-4D97-AF65-F5344CB8AC3E}">
        <p14:creationId xmlns:p14="http://schemas.microsoft.com/office/powerpoint/2010/main" val="1244958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marL="0" indent="0">
              <a:buNone/>
            </a:pPr>
            <a:r>
              <a:rPr lang="en-US" b="1" dirty="0"/>
              <a:t>5. Evaluation:</a:t>
            </a:r>
            <a:endParaRPr lang="en-US" dirty="0"/>
          </a:p>
          <a:p>
            <a:pPr algn="just"/>
            <a:r>
              <a:rPr lang="en-US" dirty="0"/>
              <a:t>Once training is complete, you now check if it is good enough using this step. This is where that dataset you set aside earlier comes into play. Evaluation allows the testing of the model against data that has never been seen and used for training and is meant to be representative of how the model might perform when in the real world</a:t>
            </a:r>
            <a:r>
              <a:rPr lang="en-US" dirty="0" smtClean="0"/>
              <a:t>.</a:t>
            </a:r>
          </a:p>
          <a:p>
            <a:pPr marL="0" indent="0">
              <a:buNone/>
            </a:pPr>
            <a:endParaRPr lang="en-US" dirty="0"/>
          </a:p>
          <a:p>
            <a:pPr marL="0" indent="0">
              <a:buNone/>
            </a:pPr>
            <a:r>
              <a:rPr lang="en-US" b="1" dirty="0"/>
              <a:t>6. Parameter Tuning:</a:t>
            </a:r>
            <a:endParaRPr lang="en-US" dirty="0"/>
          </a:p>
          <a:p>
            <a:pPr algn="just"/>
            <a:r>
              <a:rPr lang="en-US" dirty="0"/>
              <a:t>Once the evaluation is over, any further improvement in your training can be possible by tuning the parameters. There were a few parameters that were implicitly assumed when the training was done. Another parameter included is the learning rate that defines how far the line is shifted during each step, based on the information from the previous training step. These values all play a role in the accuracy of the training model, and how long the training will take</a:t>
            </a:r>
            <a:r>
              <a:rPr lang="en-US" dirty="0" smtClean="0"/>
              <a:t>.</a:t>
            </a:r>
          </a:p>
          <a:p>
            <a:pPr marL="0" indent="0">
              <a:buNone/>
            </a:pPr>
            <a:endParaRPr lang="en-US" dirty="0"/>
          </a:p>
          <a:p>
            <a:pPr marL="0" indent="0">
              <a:buNone/>
            </a:pPr>
            <a:r>
              <a:rPr lang="en-US" b="1" dirty="0"/>
              <a:t>7. Prediction:</a:t>
            </a:r>
            <a:endParaRPr lang="en-US" dirty="0"/>
          </a:p>
          <a:p>
            <a:pPr algn="just"/>
            <a:r>
              <a:rPr lang="en-US" dirty="0"/>
              <a:t>Machine learning is basically using data to answer questions. So this is the final step where you get to answer few questions. This is the point where the value of machine learning is realized. Here you can Finally use your model to predict the outcome of what you want</a:t>
            </a:r>
            <a:r>
              <a:rPr lang="en-US" dirty="0" smtClean="0"/>
              <a:t>.</a:t>
            </a:r>
            <a:r>
              <a:rPr lang="en-US" dirty="0"/>
              <a:t> </a:t>
            </a:r>
            <a:endParaRPr lang="en-US" dirty="0" smtClean="0"/>
          </a:p>
          <a:p>
            <a:pPr algn="just"/>
            <a:r>
              <a:rPr lang="en-US" dirty="0" smtClean="0"/>
              <a:t>The </a:t>
            </a:r>
            <a:r>
              <a:rPr lang="en-US" dirty="0"/>
              <a:t>above-mentioned steps take you from where you create a model to where you Predict its output and thus acts as a learning path.</a:t>
            </a:r>
          </a:p>
          <a:p>
            <a:pPr algn="just"/>
            <a:endParaRPr lang="en-US" dirty="0"/>
          </a:p>
          <a:p>
            <a:pPr marL="0" indent="0">
              <a:buNone/>
            </a:pPr>
            <a:endParaRPr lang="en-US" dirty="0"/>
          </a:p>
        </p:txBody>
      </p:sp>
    </p:spTree>
    <p:extLst>
      <p:ext uri="{BB962C8B-B14F-4D97-AF65-F5344CB8AC3E}">
        <p14:creationId xmlns:p14="http://schemas.microsoft.com/office/powerpoint/2010/main" val="637724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229660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chine Learning Algorithms 2"/>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3781475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My Trials\HachTech Algos\KNN\Train Test data.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2378682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4636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en-US" dirty="0"/>
              <a:t>Definition 1: “Learning is any process by which a system improves performance from experience.”</a:t>
            </a:r>
          </a:p>
          <a:p>
            <a:pPr marL="0" indent="0">
              <a:buNone/>
            </a:pPr>
            <a:r>
              <a:rPr lang="en-US" dirty="0"/>
              <a:t> </a:t>
            </a:r>
          </a:p>
          <a:p>
            <a:pPr marL="0" indent="0">
              <a:buNone/>
            </a:pPr>
            <a:r>
              <a:rPr lang="en-US" dirty="0"/>
              <a:t>Definition 2: “Machine Learning is concerned with computer programs that automatically improve their performance through experience. “</a:t>
            </a:r>
          </a:p>
          <a:p>
            <a:pPr marL="0" indent="0">
              <a:buNone/>
            </a:pPr>
            <a:r>
              <a:rPr lang="en-US" dirty="0"/>
              <a:t> </a:t>
            </a:r>
          </a:p>
          <a:p>
            <a:pPr marL="0" indent="0">
              <a:buNone/>
            </a:pPr>
            <a:r>
              <a:rPr lang="en-US" dirty="0"/>
              <a:t>Definition 3: The concept of learning in a ML system</a:t>
            </a:r>
          </a:p>
          <a:p>
            <a:r>
              <a:rPr lang="en-US" dirty="0"/>
              <a:t>Learning = Improving with experience at some task</a:t>
            </a:r>
          </a:p>
          <a:p>
            <a:r>
              <a:rPr lang="en-US" dirty="0"/>
              <a:t>    – Improve over task </a:t>
            </a:r>
            <a:r>
              <a:rPr lang="en-US" i="1" dirty="0"/>
              <a:t>T</a:t>
            </a:r>
            <a:r>
              <a:rPr lang="en-US" dirty="0"/>
              <a:t>,</a:t>
            </a:r>
          </a:p>
          <a:p>
            <a:r>
              <a:rPr lang="en-US" dirty="0"/>
              <a:t>    – With respect to performance measure, </a:t>
            </a:r>
            <a:r>
              <a:rPr lang="en-US" i="1" dirty="0"/>
              <a:t>P</a:t>
            </a:r>
            <a:endParaRPr lang="en-US" dirty="0"/>
          </a:p>
          <a:p>
            <a:r>
              <a:rPr lang="en-US" i="1" dirty="0"/>
              <a:t>    </a:t>
            </a:r>
            <a:r>
              <a:rPr lang="en-US" dirty="0"/>
              <a:t>– Based on experience, </a:t>
            </a:r>
            <a:r>
              <a:rPr lang="en-US" i="1" dirty="0"/>
              <a:t>E</a:t>
            </a:r>
            <a:r>
              <a:rPr lang="en-US" dirty="0"/>
              <a:t>.</a:t>
            </a:r>
          </a:p>
          <a:p>
            <a:pPr marL="0" indent="0">
              <a:buNone/>
            </a:pPr>
            <a:endParaRPr lang="en-US" dirty="0"/>
          </a:p>
        </p:txBody>
      </p:sp>
    </p:spTree>
    <p:extLst>
      <p:ext uri="{BB962C8B-B14F-4D97-AF65-F5344CB8AC3E}">
        <p14:creationId xmlns:p14="http://schemas.microsoft.com/office/powerpoint/2010/main" val="905857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985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2101762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698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429000"/>
            <a:ext cx="4410796"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909" y="6927"/>
            <a:ext cx="7089775"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0797" y="3269240"/>
            <a:ext cx="4733204" cy="358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2651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Jyothsna\AppData\Local\Microsoft\Windows\INetCache\Content.Word\all in one ml.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3564469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L_type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1994412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Demo\Classification-vs-Regression-Machine-Learning-Interview-Questions-Edureka-1.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3856"/>
            <a:ext cx="9144000" cy="3519055"/>
          </a:xfrm>
          <a:prstGeom prst="rect">
            <a:avLst/>
          </a:prstGeom>
          <a:noFill/>
          <a:extLst/>
        </p:spPr>
      </p:pic>
    </p:spTree>
    <p:extLst>
      <p:ext uri="{BB962C8B-B14F-4D97-AF65-F5344CB8AC3E}">
        <p14:creationId xmlns:p14="http://schemas.microsoft.com/office/powerpoint/2010/main" val="273464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r>
              <a:rPr lang="en-US" sz="2800" dirty="0"/>
              <a:t>Machine learning is a field of computer science that gives computers the ability to learn without being programmed explicitly. The power of machine learning is that you can determine how to differentiate using models, rather than using human judgment</a:t>
            </a:r>
            <a:r>
              <a:rPr lang="en-US" sz="2800" dirty="0" smtClean="0"/>
              <a: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0"/>
            <a:ext cx="9067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5595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708</Words>
  <Application>Microsoft Office PowerPoint</Application>
  <PresentationFormat>On-screen Show (4:3)</PresentationFormat>
  <Paragraphs>44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Machine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dc:title>
  <dc:creator>RAIN</dc:creator>
  <cp:lastModifiedBy>RAIN</cp:lastModifiedBy>
  <cp:revision>17</cp:revision>
  <dcterms:created xsi:type="dcterms:W3CDTF">2020-06-02T12:57:40Z</dcterms:created>
  <dcterms:modified xsi:type="dcterms:W3CDTF">2020-06-02T15:00:37Z</dcterms:modified>
</cp:coreProperties>
</file>