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A9F9A-708E-4CBA-9A4F-3B725B154768}"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174467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A9F9A-708E-4CBA-9A4F-3B725B154768}"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224851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A9F9A-708E-4CBA-9A4F-3B725B154768}"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248744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A9F9A-708E-4CBA-9A4F-3B725B154768}"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154248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A9F9A-708E-4CBA-9A4F-3B725B154768}" type="datetimeFigureOut">
              <a:rPr lang="en-US" smtClean="0"/>
              <a:pPr/>
              <a:t>20-Oct-21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108233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A9F9A-708E-4CBA-9A4F-3B725B154768}" type="datetimeFigureOut">
              <a:rPr lang="en-US" smtClean="0"/>
              <a:pPr/>
              <a:t>20-Oct-21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66025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A9F9A-708E-4CBA-9A4F-3B725B154768}" type="datetimeFigureOut">
              <a:rPr lang="en-US" smtClean="0"/>
              <a:pPr/>
              <a:t>20-Oct-21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348252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FA9F9A-708E-4CBA-9A4F-3B725B154768}" type="datetimeFigureOut">
              <a:rPr lang="en-US" smtClean="0"/>
              <a:pPr/>
              <a:t>20-Oct-21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89471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A9F9A-708E-4CBA-9A4F-3B725B154768}" type="datetimeFigureOut">
              <a:rPr lang="en-US" smtClean="0"/>
              <a:pPr/>
              <a:t>20-Oct-21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351794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A9F9A-708E-4CBA-9A4F-3B725B154768}" type="datetimeFigureOut">
              <a:rPr lang="en-US" smtClean="0"/>
              <a:pPr/>
              <a:t>20-Oct-21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32585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A9F9A-708E-4CBA-9A4F-3B725B154768}" type="datetimeFigureOut">
              <a:rPr lang="en-US" smtClean="0"/>
              <a:pPr/>
              <a:t>20-Oct-21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698AB-B9D9-4A78-B95E-DA97E58896A9}" type="slidenum">
              <a:rPr lang="en-US" smtClean="0"/>
              <a:pPr/>
              <a:t>‹#›</a:t>
            </a:fld>
            <a:endParaRPr lang="en-US"/>
          </a:p>
        </p:txBody>
      </p:sp>
    </p:spTree>
    <p:extLst>
      <p:ext uri="{BB962C8B-B14F-4D97-AF65-F5344CB8AC3E}">
        <p14:creationId xmlns:p14="http://schemas.microsoft.com/office/powerpoint/2010/main" val="179815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A9F9A-708E-4CBA-9A4F-3B725B154768}" type="datetimeFigureOut">
              <a:rPr lang="en-US" smtClean="0"/>
              <a:pPr/>
              <a:t>20-Oct-21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698AB-B9D9-4A78-B95E-DA97E58896A9}" type="slidenum">
              <a:rPr lang="en-US" smtClean="0"/>
              <a:pPr/>
              <a:t>‹#›</a:t>
            </a:fld>
            <a:endParaRPr lang="en-US"/>
          </a:p>
        </p:txBody>
      </p:sp>
    </p:spTree>
    <p:extLst>
      <p:ext uri="{BB962C8B-B14F-4D97-AF65-F5344CB8AC3E}">
        <p14:creationId xmlns:p14="http://schemas.microsoft.com/office/powerpoint/2010/main" val="319982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Inferential Statistics</a:t>
            </a:r>
          </a:p>
        </p:txBody>
      </p:sp>
      <p:sp>
        <p:nvSpPr>
          <p:cNvPr id="3" name="Subtitle 2"/>
          <p:cNvSpPr>
            <a:spLocks noGrp="1"/>
          </p:cNvSpPr>
          <p:nvPr>
            <p:ph type="subTitle" idx="1"/>
          </p:nvPr>
        </p:nvSpPr>
        <p:spPr/>
        <p:txBody>
          <a:bodyPr/>
          <a:lstStyle/>
          <a:p>
            <a:r>
              <a:rPr lang="en-US" dirty="0"/>
              <a:t>@</a:t>
            </a:r>
            <a:r>
              <a:rPr lang="en-US" dirty="0" err="1"/>
              <a:t>DataScience</a:t>
            </a:r>
            <a:endParaRPr lang="en-US" dirty="0"/>
          </a:p>
        </p:txBody>
      </p:sp>
    </p:spTree>
    <p:extLst>
      <p:ext uri="{BB962C8B-B14F-4D97-AF65-F5344CB8AC3E}">
        <p14:creationId xmlns:p14="http://schemas.microsoft.com/office/powerpoint/2010/main" val="303805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dirty="0"/>
              <a:t>Variable : It </a:t>
            </a:r>
            <a:r>
              <a:rPr lang="en-US" dirty="0"/>
              <a:t> is a quantity whose value changes. It can also specify the characteristic of  elements in the dataset. It can take any of the specific values </a:t>
            </a:r>
          </a:p>
          <a:p>
            <a:pPr marL="0" indent="0">
              <a:buNone/>
            </a:pPr>
            <a:r>
              <a:rPr lang="en-US" b="1" dirty="0"/>
              <a:t>Discrete and Continuous Variables:</a:t>
            </a:r>
            <a:endParaRPr lang="en-US" dirty="0"/>
          </a:p>
          <a:p>
            <a:r>
              <a:rPr lang="en-US" dirty="0"/>
              <a:t> A </a:t>
            </a:r>
            <a:r>
              <a:rPr lang="en-US" b="1" dirty="0"/>
              <a:t>discrete variable</a:t>
            </a:r>
            <a:r>
              <a:rPr lang="en-US" dirty="0"/>
              <a:t> is a variable whose value is obtained by counting.(finite and infinite)</a:t>
            </a:r>
          </a:p>
          <a:p>
            <a:r>
              <a:rPr lang="en-US" dirty="0"/>
              <a:t> </a:t>
            </a:r>
            <a:r>
              <a:rPr lang="en-US" i="1" dirty="0"/>
              <a:t>Examples</a:t>
            </a:r>
            <a:r>
              <a:rPr lang="en-US" dirty="0"/>
              <a:t>:     number of students present, number of red marbles in a jar, number of heads when flipping three coins, student’s grade level</a:t>
            </a:r>
          </a:p>
          <a:p>
            <a:r>
              <a:rPr lang="en-US" dirty="0"/>
              <a:t> A </a:t>
            </a:r>
            <a:r>
              <a:rPr lang="en-US" b="1" dirty="0"/>
              <a:t>continuous variable </a:t>
            </a:r>
            <a:r>
              <a:rPr lang="en-US" dirty="0"/>
              <a:t>is a variable whose value is obtained by measuring.</a:t>
            </a:r>
          </a:p>
          <a:p>
            <a:r>
              <a:rPr lang="en-US" dirty="0"/>
              <a:t> </a:t>
            </a:r>
            <a:r>
              <a:rPr lang="en-US" i="1" dirty="0"/>
              <a:t>Examples</a:t>
            </a:r>
            <a:r>
              <a:rPr lang="en-US" dirty="0"/>
              <a:t>:     height of students in class, weight of students in class, time it takes to get to school,  distance traveled between classes</a:t>
            </a:r>
          </a:p>
          <a:p>
            <a:pPr marL="0" indent="0">
              <a:buNone/>
            </a:pPr>
            <a:endParaRPr lang="en-US" dirty="0"/>
          </a:p>
        </p:txBody>
      </p:sp>
    </p:spTree>
    <p:extLst>
      <p:ext uri="{BB962C8B-B14F-4D97-AF65-F5344CB8AC3E}">
        <p14:creationId xmlns:p14="http://schemas.microsoft.com/office/powerpoint/2010/main" val="132897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2" y="-13855"/>
            <a:ext cx="9144000" cy="6871855"/>
          </a:xfrm>
        </p:spPr>
        <p:txBody>
          <a:bodyPr>
            <a:noAutofit/>
          </a:bodyPr>
          <a:lstStyle/>
          <a:p>
            <a:pPr marL="0" indent="0">
              <a:buNone/>
            </a:pPr>
            <a:r>
              <a:rPr lang="en-US" sz="1800" dirty="0"/>
              <a:t>When the value of a variable is the outcome of a statistical experiment, that variable is a </a:t>
            </a:r>
            <a:r>
              <a:rPr lang="en-US" sz="1800" b="1" dirty="0"/>
              <a:t>random variable</a:t>
            </a:r>
            <a:r>
              <a:rPr lang="en-US" sz="1800" dirty="0"/>
              <a:t>.</a:t>
            </a:r>
          </a:p>
          <a:p>
            <a:pPr marL="0" indent="0">
              <a:buNone/>
            </a:pPr>
            <a:r>
              <a:rPr lang="en-US" sz="1800" dirty="0"/>
              <a:t>A random variable is a variable whose value is a numerical outcome of a random phenomenon.</a:t>
            </a:r>
          </a:p>
          <a:p>
            <a:pPr marL="0" indent="0">
              <a:buNone/>
            </a:pPr>
            <a:r>
              <a:rPr lang="en-US" sz="1800" dirty="0"/>
              <a:t>       ▪  A random variable is denoted with a capital letter</a:t>
            </a:r>
          </a:p>
          <a:p>
            <a:pPr marL="0" indent="0">
              <a:buNone/>
            </a:pPr>
            <a:r>
              <a:rPr lang="en-US" sz="1800" dirty="0"/>
              <a:t>       ▪ The probability distribution of a random variable X tells what the possible values of X are and how probabilities are assigned to those values</a:t>
            </a:r>
          </a:p>
          <a:p>
            <a:pPr marL="0" indent="0">
              <a:buNone/>
            </a:pPr>
            <a:r>
              <a:rPr lang="en-US" sz="1800" dirty="0"/>
              <a:t>      ▪ A random variable can be discrete or continuous</a:t>
            </a:r>
          </a:p>
          <a:p>
            <a:pPr marL="0" indent="0">
              <a:buNone/>
            </a:pPr>
            <a:r>
              <a:rPr lang="en-US" sz="1800" dirty="0" err="1"/>
              <a:t>Eg</a:t>
            </a:r>
            <a:r>
              <a:rPr lang="en-US" sz="1800" dirty="0"/>
              <a:t>: Tossing 2 coins to get no. of  heads {HH,TH,HT,TT}</a:t>
            </a:r>
          </a:p>
          <a:p>
            <a:pPr marL="0" indent="0">
              <a:buNone/>
            </a:pPr>
            <a:r>
              <a:rPr lang="en-US" sz="1800" dirty="0"/>
              <a:t>			       &lt;- </a:t>
            </a:r>
            <a:r>
              <a:rPr lang="en-US" sz="1600" dirty="0"/>
              <a:t>A </a:t>
            </a:r>
            <a:r>
              <a:rPr lang="en-US" sz="1600" b="1" dirty="0"/>
              <a:t>probability distribution</a:t>
            </a:r>
            <a:r>
              <a:rPr lang="en-US" sz="1600" dirty="0"/>
              <a:t> is a table or an equation that links each                			              outcome of a statistical experiment with its probability of  				              occurrence</a:t>
            </a:r>
            <a:r>
              <a:rPr lang="en-US" sz="1800" dirty="0"/>
              <a:t>  </a:t>
            </a:r>
          </a:p>
          <a:p>
            <a:pPr marL="0" indent="0">
              <a:buNone/>
            </a:pPr>
            <a:r>
              <a:rPr lang="en-US" sz="1800" dirty="0"/>
              <a:t>		                             </a:t>
            </a:r>
          </a:p>
          <a:p>
            <a:pPr marL="0" indent="0">
              <a:buNone/>
            </a:pPr>
            <a:endParaRPr lang="en-US" sz="1800" dirty="0"/>
          </a:p>
          <a:p>
            <a:pPr marL="0" indent="0">
              <a:buNone/>
            </a:pPr>
            <a:r>
              <a:rPr lang="en-US" sz="1800" dirty="0"/>
              <a:t>	</a:t>
            </a:r>
          </a:p>
          <a:p>
            <a:r>
              <a:rPr lang="en-US" sz="1800" dirty="0"/>
              <a:t>Generally, statisticians use a capital letter to represent a random variable and a lower-case letter, to represent one of its values. For example,</a:t>
            </a:r>
          </a:p>
          <a:p>
            <a:r>
              <a:rPr lang="en-US" sz="1800" dirty="0"/>
              <a:t>X represents the random variable X.</a:t>
            </a:r>
          </a:p>
          <a:p>
            <a:r>
              <a:rPr lang="en-US" sz="1800" dirty="0"/>
              <a:t>P(X) represents the probability of X.</a:t>
            </a:r>
          </a:p>
          <a:p>
            <a:r>
              <a:rPr lang="en-US" sz="1800" dirty="0"/>
              <a:t>P(X = x) refers to the probability that the random variable X is equal to a particular value, denoted by x. </a:t>
            </a:r>
          </a:p>
          <a:p>
            <a:r>
              <a:rPr lang="en-US" sz="1800" dirty="0"/>
              <a:t>As an example, P(X = 1) refers to the probability that the random variable X is equal to 1.</a:t>
            </a:r>
          </a:p>
        </p:txBody>
      </p:sp>
      <p:graphicFrame>
        <p:nvGraphicFramePr>
          <p:cNvPr id="6" name="Table 5"/>
          <p:cNvGraphicFramePr>
            <a:graphicFrameLocks noGrp="1"/>
          </p:cNvGraphicFramePr>
          <p:nvPr>
            <p:extLst>
              <p:ext uri="{D42A27DB-BD31-4B8C-83A1-F6EECF244321}">
                <p14:modId xmlns:p14="http://schemas.microsoft.com/office/powerpoint/2010/main" val="1671313532"/>
              </p:ext>
            </p:extLst>
          </p:nvPr>
        </p:nvGraphicFramePr>
        <p:xfrm>
          <a:off x="457200" y="2590800"/>
          <a:ext cx="2743200" cy="1650022"/>
        </p:xfrm>
        <a:graphic>
          <a:graphicData uri="http://schemas.openxmlformats.org/drawingml/2006/table">
            <a:tbl>
              <a:tblPr firstRow="1" firstCol="1" bandRow="1">
                <a:tableStyleId>{5C22544A-7EE6-4342-B048-85BDC9FD1C3A}</a:tableStyleId>
              </a:tblPr>
              <a:tblGrid>
                <a:gridCol w="1401391">
                  <a:extLst>
                    <a:ext uri="{9D8B030D-6E8A-4147-A177-3AD203B41FA5}">
                      <a16:colId xmlns:a16="http://schemas.microsoft.com/office/drawing/2014/main" val="20000"/>
                    </a:ext>
                  </a:extLst>
                </a:gridCol>
                <a:gridCol w="1341809">
                  <a:extLst>
                    <a:ext uri="{9D8B030D-6E8A-4147-A177-3AD203B41FA5}">
                      <a16:colId xmlns:a16="http://schemas.microsoft.com/office/drawing/2014/main" val="20001"/>
                    </a:ext>
                  </a:extLst>
                </a:gridCol>
              </a:tblGrid>
              <a:tr h="494500">
                <a:tc>
                  <a:txBody>
                    <a:bodyPr/>
                    <a:lstStyle/>
                    <a:p>
                      <a:pPr marL="0" marR="0">
                        <a:lnSpc>
                          <a:spcPct val="115000"/>
                        </a:lnSpc>
                        <a:spcBef>
                          <a:spcPts val="0"/>
                        </a:spcBef>
                        <a:spcAft>
                          <a:spcPts val="0"/>
                        </a:spcAft>
                      </a:pPr>
                      <a:r>
                        <a:rPr lang="en-US" sz="1400" dirty="0">
                          <a:effectLst/>
                        </a:rPr>
                        <a:t># of Heads</a:t>
                      </a:r>
                      <a:endParaRPr lang="en-US" sz="2400" dirty="0">
                        <a:effectLst/>
                      </a:endParaRPr>
                    </a:p>
                    <a:p>
                      <a:pPr marL="0" marR="0">
                        <a:lnSpc>
                          <a:spcPct val="115000"/>
                        </a:lnSpc>
                        <a:spcBef>
                          <a:spcPts val="0"/>
                        </a:spcBef>
                        <a:spcAft>
                          <a:spcPts val="0"/>
                        </a:spcAft>
                      </a:pPr>
                      <a:r>
                        <a:rPr lang="en-US" sz="1400" dirty="0">
                          <a:effectLst/>
                        </a:rPr>
                        <a:t>      (X)</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Probability       P(X)</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05600">
                <a:tc>
                  <a:txBody>
                    <a:bodyPr/>
                    <a:lstStyle/>
                    <a:p>
                      <a:pPr marL="0" marR="0">
                        <a:lnSpc>
                          <a:spcPct val="115000"/>
                        </a:lnSpc>
                        <a:spcBef>
                          <a:spcPts val="0"/>
                        </a:spcBef>
                        <a:spcAft>
                          <a:spcPts val="0"/>
                        </a:spcAft>
                      </a:pPr>
                      <a:r>
                        <a:rPr lang="en-US" sz="1600" dirty="0">
                          <a:effectLst/>
                        </a:rPr>
                        <a:t>       0</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¼=0.25</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94500">
                <a:tc>
                  <a:txBody>
                    <a:bodyPr/>
                    <a:lstStyle/>
                    <a:p>
                      <a:pPr marL="0" marR="0">
                        <a:lnSpc>
                          <a:spcPct val="115000"/>
                        </a:lnSpc>
                        <a:spcBef>
                          <a:spcPts val="0"/>
                        </a:spcBef>
                        <a:spcAft>
                          <a:spcPts val="0"/>
                        </a:spcAft>
                      </a:pPr>
                      <a:r>
                        <a:rPr lang="en-US" sz="1600">
                          <a:effectLst/>
                        </a:rPr>
                        <a:t>       1</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2/4 =1/2 =0.5 </a:t>
                      </a:r>
                      <a:endParaRPr lang="en-US"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05600">
                <a:tc>
                  <a:txBody>
                    <a:bodyPr/>
                    <a:lstStyle/>
                    <a:p>
                      <a:pPr marL="0" marR="0">
                        <a:lnSpc>
                          <a:spcPct val="115000"/>
                        </a:lnSpc>
                        <a:spcBef>
                          <a:spcPts val="0"/>
                        </a:spcBef>
                        <a:spcAft>
                          <a:spcPts val="0"/>
                        </a:spcAft>
                      </a:pPr>
                      <a:r>
                        <a:rPr lang="en-US" sz="1600" dirty="0">
                          <a:effectLst/>
                        </a:rPr>
                        <a:t>       2</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¼ = 0.25</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694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8763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16869"/>
            <a:ext cx="8991600" cy="2862322"/>
          </a:xfrm>
          <a:prstGeom prst="rect">
            <a:avLst/>
          </a:prstGeom>
        </p:spPr>
        <p:txBody>
          <a:bodyPr wrap="square">
            <a:spAutoFit/>
          </a:bodyPr>
          <a:lstStyle/>
          <a:p>
            <a:r>
              <a:rPr lang="en-US" dirty="0"/>
              <a:t>A cumulative probability refers to the probability that the value of a random variable falls within a specified range.</a:t>
            </a:r>
          </a:p>
          <a:p>
            <a:r>
              <a:rPr lang="en-US" dirty="0"/>
              <a:t>                   P(X &lt;= 1) = P(X = 0) + P(X = 1) </a:t>
            </a:r>
          </a:p>
          <a:p>
            <a:r>
              <a:rPr lang="en-US" dirty="0"/>
              <a:t>                                  = 0.25 + 0.50 = 0.75</a:t>
            </a:r>
          </a:p>
          <a:p>
            <a:endParaRPr lang="en-US" dirty="0"/>
          </a:p>
          <a:p>
            <a:r>
              <a:rPr lang="en-US" dirty="0"/>
              <a:t>                  P(X &gt; 0) = P(X = 1) + P(X = 2) </a:t>
            </a:r>
          </a:p>
          <a:p>
            <a:r>
              <a:rPr lang="en-US" dirty="0"/>
              <a:t>                                  = 0.50 + 0.25 = 0.75</a:t>
            </a:r>
          </a:p>
          <a:p>
            <a:endParaRPr lang="en-US" dirty="0"/>
          </a:p>
          <a:p>
            <a:endParaRPr lang="en-US" dirty="0"/>
          </a:p>
          <a:p>
            <a:endParaRPr lang="en-US" dirty="0"/>
          </a:p>
        </p:txBody>
      </p:sp>
    </p:spTree>
    <p:extLst>
      <p:ext uri="{BB962C8B-B14F-4D97-AF65-F5344CB8AC3E}">
        <p14:creationId xmlns:p14="http://schemas.microsoft.com/office/powerpoint/2010/main" val="332658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marL="0" indent="0">
              <a:buNone/>
            </a:pPr>
            <a:r>
              <a:rPr lang="en-US" b="1" dirty="0"/>
              <a:t>Example 1</a:t>
            </a:r>
            <a:endParaRPr lang="en-US" dirty="0"/>
          </a:p>
          <a:p>
            <a:r>
              <a:rPr lang="en-US" dirty="0"/>
              <a:t>Suppose a die is tossed. What is the probability that the die will land on 5?</a:t>
            </a:r>
          </a:p>
          <a:p>
            <a:r>
              <a:rPr lang="en-US" i="1" dirty="0"/>
              <a:t>Solution:</a:t>
            </a:r>
            <a:r>
              <a:rPr lang="en-US" dirty="0"/>
              <a:t> When a die is tossed, there are 6 possible outcomes represented by: S = { 1, 2, 3, 4, 5, 6 }. Each possible outcome is a random variable (X), and each outcome is equally likely to occur. Thus, we have a uniform distribution. Therefore, the P(X = 5) = 1/6.</a:t>
            </a:r>
          </a:p>
          <a:p>
            <a:pPr marL="0" indent="0">
              <a:buNone/>
            </a:pPr>
            <a:r>
              <a:rPr lang="en-US" b="1" dirty="0"/>
              <a:t>Example 2</a:t>
            </a:r>
            <a:endParaRPr lang="en-US" dirty="0"/>
          </a:p>
          <a:p>
            <a:r>
              <a:rPr lang="en-US" dirty="0"/>
              <a:t>Suppose we repeat the dice tossing experiment described in Example 1. This time, we ask what is the probability that the die will land on a number that is smaller than 5?</a:t>
            </a:r>
          </a:p>
          <a:p>
            <a:r>
              <a:rPr lang="en-US" i="1" dirty="0"/>
              <a:t>Solution:</a:t>
            </a:r>
            <a:r>
              <a:rPr lang="en-US" dirty="0"/>
              <a:t> When a die is tossed, there are 6 possible outcomes represented by: S = { 1, 2, 3, 4, 5, 6 }. Each possible outcome is equally likely to occur. Thus, we have a uniform distribution.</a:t>
            </a:r>
          </a:p>
          <a:p>
            <a:r>
              <a:rPr lang="en-US" dirty="0"/>
              <a:t>This problem involves a cumulative probability. The probability that the die will land on a number smaller than 5 is equal to:</a:t>
            </a:r>
          </a:p>
          <a:p>
            <a:r>
              <a:rPr lang="en-US" dirty="0"/>
              <a:t>P( X &lt; 5 ) = P(X = 1) + P(X = 2) + P(X = 3) + P(X = 4)</a:t>
            </a:r>
          </a:p>
          <a:p>
            <a:r>
              <a:rPr lang="en-US" dirty="0"/>
              <a:t>P( X &lt; 5 ) = 1/6 + 1/6 + 1/6 + 1/6 = 2/3</a:t>
            </a:r>
          </a:p>
          <a:p>
            <a:pPr marL="0" indent="0">
              <a:buNone/>
            </a:pPr>
            <a:endParaRPr lang="en-US" dirty="0"/>
          </a:p>
        </p:txBody>
      </p:sp>
    </p:spTree>
    <p:extLst>
      <p:ext uri="{BB962C8B-B14F-4D97-AF65-F5344CB8AC3E}">
        <p14:creationId xmlns:p14="http://schemas.microsoft.com/office/powerpoint/2010/main" val="297816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fontAlgn="t">
              <a:buNone/>
            </a:pPr>
            <a:r>
              <a:rPr lang="en-US" dirty="0"/>
              <a:t>Discrete Probability Distributions</a:t>
            </a:r>
          </a:p>
          <a:p>
            <a:r>
              <a:rPr lang="en-US" sz="2400" dirty="0"/>
              <a:t>The probability distribution of a discrete random variable can always be represented by a table. For example, suppose you flip a coin two times. This simple exercise can have four possible outcomes: HH, HT, TH, and TT. Now, let the variable X represent the number of heads that result from the coin flips. The variable X can take on the values 0, 1, or 2; and X is a discrete random variable.</a:t>
            </a:r>
          </a:p>
          <a:p>
            <a:endParaRPr lang="en-US" dirty="0"/>
          </a:p>
          <a:p>
            <a:endParaRPr lang="en-US" dirty="0"/>
          </a:p>
          <a:p>
            <a:endParaRPr lang="en-US" dirty="0"/>
          </a:p>
          <a:p>
            <a:r>
              <a:rPr lang="en-US" sz="2400" dirty="0"/>
              <a:t>The table below shows the probabilities associated with each possible value of X. The probability of getting 0 heads is 0.25; 1 head, 0.50; and 2 heads, 0.25. Thus, the table is an example of a probability distribution for a discrete random variable.</a:t>
            </a: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19400"/>
            <a:ext cx="2743200"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07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t>Probability Mass Function(PMF)</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762000"/>
            <a:ext cx="914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915785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2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dirty="0"/>
              <a:t>Continuous Probability Distributions</a:t>
            </a:r>
            <a:br>
              <a:rPr lang="en-US" dirty="0"/>
            </a:br>
            <a:endParaRPr lang="en-US" dirty="0"/>
          </a:p>
        </p:txBody>
      </p:sp>
      <p:sp>
        <p:nvSpPr>
          <p:cNvPr id="3" name="Content Placeholder 2"/>
          <p:cNvSpPr>
            <a:spLocks noGrp="1"/>
          </p:cNvSpPr>
          <p:nvPr>
            <p:ph idx="1"/>
          </p:nvPr>
        </p:nvSpPr>
        <p:spPr>
          <a:xfrm>
            <a:off x="0" y="457200"/>
            <a:ext cx="8991600" cy="6400800"/>
          </a:xfrm>
        </p:spPr>
        <p:txBody>
          <a:bodyPr>
            <a:normAutofit/>
          </a:bodyPr>
          <a:lstStyle/>
          <a:p>
            <a:pPr algn="just"/>
            <a:r>
              <a:rPr lang="en-US" sz="2600" dirty="0"/>
              <a:t>probability distribution of a continuous random variable is represented by an equation, called the </a:t>
            </a:r>
            <a:r>
              <a:rPr lang="en-US" sz="2600" b="1" dirty="0"/>
              <a:t>probability density function</a:t>
            </a:r>
            <a:r>
              <a:rPr lang="en-US" sz="2600" dirty="0"/>
              <a:t> (</a:t>
            </a:r>
            <a:r>
              <a:rPr lang="en-US" sz="2600" dirty="0" err="1"/>
              <a:t>pdf</a:t>
            </a:r>
            <a:r>
              <a:rPr lang="en-US" sz="2600" dirty="0"/>
              <a:t>). </a:t>
            </a:r>
          </a:p>
          <a:p>
            <a:pPr marL="0" indent="0">
              <a:buNone/>
            </a:pPr>
            <a:r>
              <a:rPr lang="en-US" sz="2600" dirty="0"/>
              <a:t>All probability density functions satisfy the following conditions:</a:t>
            </a:r>
          </a:p>
          <a:p>
            <a:r>
              <a:rPr lang="en-US" sz="2600" dirty="0"/>
              <a:t>The random variable Y is a function of X; that is, </a:t>
            </a:r>
          </a:p>
          <a:p>
            <a:pPr marL="0" indent="0">
              <a:buNone/>
            </a:pPr>
            <a:r>
              <a:rPr lang="en-US" sz="2600" dirty="0"/>
              <a:t>     y = f(x).</a:t>
            </a:r>
          </a:p>
          <a:p>
            <a:r>
              <a:rPr lang="en-US" sz="2600" dirty="0"/>
              <a:t>The value of y is greater than or equal to zero for all values of x.</a:t>
            </a:r>
          </a:p>
          <a:p>
            <a:r>
              <a:rPr lang="en-US" sz="2600" dirty="0"/>
              <a:t>The total area under the curve of the function is equal to one.</a:t>
            </a:r>
          </a:p>
          <a:p>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8229600" cy="24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75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endParaRPr lang="en-US" dirty="0"/>
          </a:p>
          <a:p>
            <a:pPr marL="0" indent="0">
              <a:buNone/>
            </a:pPr>
            <a:r>
              <a:rPr lang="en-US" dirty="0"/>
              <a:t>PMF</a:t>
            </a:r>
          </a:p>
          <a:p>
            <a:pPr marL="0" indent="0">
              <a:buNone/>
            </a:pPr>
            <a:r>
              <a:rPr lang="en-US" dirty="0"/>
              <a:t>   1. Bernoulli</a:t>
            </a:r>
          </a:p>
          <a:p>
            <a:pPr marL="0" indent="0">
              <a:buNone/>
            </a:pPr>
            <a:r>
              <a:rPr lang="en-US" dirty="0"/>
              <a:t>   2. Binomial</a:t>
            </a:r>
          </a:p>
          <a:p>
            <a:pPr marL="0" indent="0">
              <a:buNone/>
            </a:pPr>
            <a:r>
              <a:rPr lang="en-US" dirty="0"/>
              <a:t>   3. Poisson</a:t>
            </a:r>
          </a:p>
          <a:p>
            <a:pPr marL="0" indent="0">
              <a:buNone/>
            </a:pPr>
            <a:r>
              <a:rPr lang="en-US" dirty="0"/>
              <a:t>PDF</a:t>
            </a:r>
          </a:p>
          <a:p>
            <a:pPr marL="0" indent="0">
              <a:buNone/>
            </a:pPr>
            <a:r>
              <a:rPr lang="en-US" dirty="0"/>
              <a:t>   1. Uniform</a:t>
            </a:r>
          </a:p>
          <a:p>
            <a:pPr marL="0" indent="0">
              <a:buNone/>
            </a:pPr>
            <a:r>
              <a:rPr lang="en-US" dirty="0"/>
              <a:t>   2. Normal</a:t>
            </a:r>
          </a:p>
          <a:p>
            <a:pPr marL="0" indent="0">
              <a:buNone/>
            </a:pPr>
            <a:r>
              <a:rPr lang="en-US" dirty="0"/>
              <a:t>   3. Exponential</a:t>
            </a:r>
          </a:p>
        </p:txBody>
      </p:sp>
    </p:spTree>
    <p:extLst>
      <p:ext uri="{BB962C8B-B14F-4D97-AF65-F5344CB8AC3E}">
        <p14:creationId xmlns:p14="http://schemas.microsoft.com/office/powerpoint/2010/main" val="199058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a:t>Bernoulli</a:t>
            </a:r>
            <a:br>
              <a:rPr lang="en-US" dirty="0"/>
            </a:br>
            <a:endParaRPr lang="en-US" dirty="0"/>
          </a:p>
        </p:txBody>
      </p:sp>
      <p:sp>
        <p:nvSpPr>
          <p:cNvPr id="3" name="Content Placeholder 2"/>
          <p:cNvSpPr>
            <a:spLocks noGrp="1"/>
          </p:cNvSpPr>
          <p:nvPr>
            <p:ph idx="1"/>
          </p:nvPr>
        </p:nvSpPr>
        <p:spPr>
          <a:xfrm>
            <a:off x="0" y="381000"/>
            <a:ext cx="9144000" cy="6477000"/>
          </a:xfrm>
        </p:spPr>
        <p:txBody>
          <a:bodyPr/>
          <a:lstStyle/>
          <a:p>
            <a:r>
              <a:rPr lang="en-US" dirty="0"/>
              <a:t>A Bernoulli random variable is a random variable that can only take two possible values, usually 0 and 1. </a:t>
            </a:r>
          </a:p>
          <a:p>
            <a:r>
              <a:rPr lang="en-US" dirty="0"/>
              <a:t>This random variable models random experiments that have two possible outcomes, sometimes referred to as "success" and "failure." Here are some examples:</a:t>
            </a:r>
          </a:p>
          <a:p>
            <a:r>
              <a:rPr lang="en-US" dirty="0"/>
              <a:t>You take a pass-fail exam. You either pass (resulting in X=1) or fail (resulting in X=0).</a:t>
            </a:r>
          </a:p>
          <a:p>
            <a:r>
              <a:rPr lang="en-US" dirty="0"/>
              <a:t>You toss a coin. The outcome is either heads or tails.</a:t>
            </a:r>
          </a:p>
          <a:p>
            <a:r>
              <a:rPr lang="en-US" dirty="0"/>
              <a:t>A child is born. The gender is either male or female.</a:t>
            </a:r>
          </a:p>
          <a:p>
            <a:pPr marL="0" indent="0">
              <a:buNone/>
            </a:pPr>
            <a:endParaRPr lang="en-US" dirty="0"/>
          </a:p>
        </p:txBody>
      </p:sp>
    </p:spTree>
    <p:extLst>
      <p:ext uri="{BB962C8B-B14F-4D97-AF65-F5344CB8AC3E}">
        <p14:creationId xmlns:p14="http://schemas.microsoft.com/office/powerpoint/2010/main" val="224225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34636"/>
            <a:ext cx="9053945" cy="202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9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yothsna\Downloads\Corr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86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p:spPr>
        <p:txBody>
          <a:bodyPr>
            <a:normAutofit fontScale="90000"/>
          </a:bodyPr>
          <a:lstStyle/>
          <a:p>
            <a:r>
              <a:rPr lang="en-US" b="1" dirty="0"/>
              <a:t>Binomial Distribution</a:t>
            </a:r>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sz="2400" dirty="0"/>
              <a:t>Suppose that I have a coin with P(H)=p. </a:t>
            </a:r>
          </a:p>
          <a:p>
            <a:r>
              <a:rPr lang="en-US" sz="2400" dirty="0"/>
              <a:t>I toss the coin n times and define X to be the total number of heads that I observe. </a:t>
            </a:r>
          </a:p>
          <a:p>
            <a:r>
              <a:rPr lang="en-US" sz="2400" dirty="0"/>
              <a:t>Then X is binomial with parameter n and p, and we write </a:t>
            </a:r>
            <a:r>
              <a:rPr lang="en-US" sz="2400" dirty="0" err="1"/>
              <a:t>X∼Binomial</a:t>
            </a:r>
            <a:r>
              <a:rPr lang="en-US" sz="2400" dirty="0"/>
              <a:t>(</a:t>
            </a:r>
            <a:r>
              <a:rPr lang="en-US" sz="2400" dirty="0" err="1"/>
              <a:t>n,p</a:t>
            </a:r>
            <a:r>
              <a:rPr lang="en-US" sz="2400" dirty="0"/>
              <a:t>). </a:t>
            </a:r>
          </a:p>
          <a:p>
            <a:r>
              <a:rPr lang="en-US" sz="2400" dirty="0"/>
              <a:t>The range of X in this case is R</a:t>
            </a:r>
            <a:r>
              <a:rPr lang="en-US" sz="2400" baseline="-25000" dirty="0"/>
              <a:t>X</a:t>
            </a:r>
            <a:r>
              <a:rPr lang="en-US" sz="2400" dirty="0"/>
              <a:t>={0,1,2,...,n}</a:t>
            </a:r>
          </a:p>
          <a:p>
            <a:pPr marL="0" indent="0">
              <a:buNone/>
            </a:pPr>
            <a:br>
              <a:rPr lang="en-US" dirty="0"/>
            </a:b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8915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98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pt-BR" dirty="0"/>
              <a:t>Binomial(n,p)</a:t>
            </a:r>
          </a:p>
          <a:p>
            <a:r>
              <a:rPr lang="pt-BR" dirty="0"/>
              <a:t>n=10, p=0.3 and                               n=20, p=0.6</a:t>
            </a:r>
            <a:br>
              <a:rPr lang="pt-BR" dirty="0"/>
            </a:br>
            <a:endParaRPr lang="en-US" dirty="0"/>
          </a:p>
        </p:txBody>
      </p:sp>
      <p:pic>
        <p:nvPicPr>
          <p:cNvPr id="12292" name="Picture 4"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4196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47244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r>
              <a:rPr lang="en-US" b="1" dirty="0"/>
              <a:t>Poisson Distribution</a:t>
            </a:r>
            <a:br>
              <a:rPr lang="en-US" dirty="0"/>
            </a:br>
            <a:r>
              <a:rPr lang="en-US" dirty="0"/>
              <a:t>The Poisson distribution is one of the most widely used probability distributions. </a:t>
            </a:r>
          </a:p>
          <a:p>
            <a:pPr marL="0" indent="0">
              <a:buNone/>
            </a:pPr>
            <a:r>
              <a:rPr lang="en-US" dirty="0"/>
              <a:t>It is usually used in scenarios where we are counting the occurrences of certain events in an interval of time or space. </a:t>
            </a:r>
          </a:p>
          <a:p>
            <a:pPr marL="0" indent="0">
              <a:buNone/>
            </a:pPr>
            <a:r>
              <a:rPr lang="en-US" dirty="0"/>
              <a:t>In practice, it is often an approximation of a real-life random variable. </a:t>
            </a:r>
          </a:p>
          <a:p>
            <a:pPr marL="0" indent="0">
              <a:buNone/>
            </a:pPr>
            <a:r>
              <a:rPr lang="en-US" dirty="0"/>
              <a:t>Suppose that we are counting the number of customers who visit a certain store from 1pm to 2pm. </a:t>
            </a:r>
          </a:p>
          <a:p>
            <a:pPr marL="0" indent="0">
              <a:buNone/>
            </a:pPr>
            <a:r>
              <a:rPr lang="en-US" dirty="0"/>
              <a:t>Based on data from previous days, we know that on average λ=15 customers visit the store. </a:t>
            </a:r>
          </a:p>
          <a:p>
            <a:pPr marL="0" indent="0">
              <a:buNone/>
            </a:pPr>
            <a:r>
              <a:rPr lang="en-US" dirty="0"/>
              <a:t>Of course, there will be more customers some days and fewer on others. </a:t>
            </a:r>
          </a:p>
          <a:p>
            <a:pPr marL="0" indent="0">
              <a:buNone/>
            </a:pPr>
            <a:r>
              <a:rPr lang="en-US" dirty="0"/>
              <a:t>Here, we may model the random variable X showing the number customers as a Poisson random variable with parameter λ=15.</a:t>
            </a:r>
          </a:p>
          <a:p>
            <a:pPr marL="0" indent="0">
              <a:buNone/>
            </a:pPr>
            <a:endParaRPr lang="en-US" dirty="0"/>
          </a:p>
        </p:txBody>
      </p:sp>
    </p:spTree>
    <p:extLst>
      <p:ext uri="{BB962C8B-B14F-4D97-AF65-F5344CB8AC3E}">
        <p14:creationId xmlns:p14="http://schemas.microsoft.com/office/powerpoint/2010/main" val="386319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636"/>
            <a:ext cx="9144000" cy="217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39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16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534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499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34636"/>
            <a:ext cx="9130145" cy="232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2362200"/>
            <a:ext cx="915785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55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Probability Density Function</a:t>
            </a:r>
          </a:p>
        </p:txBody>
      </p:sp>
      <p:sp>
        <p:nvSpPr>
          <p:cNvPr id="3" name="Subtitle 2"/>
          <p:cNvSpPr>
            <a:spLocks noGrp="1"/>
          </p:cNvSpPr>
          <p:nvPr>
            <p:ph type="subTitle" idx="1"/>
          </p:nvPr>
        </p:nvSpPr>
        <p:spPr/>
        <p:txBody>
          <a:bodyPr/>
          <a:lstStyle/>
          <a:p>
            <a:r>
              <a:rPr lang="en-US" dirty="0"/>
              <a:t>@Statistics</a:t>
            </a:r>
          </a:p>
          <a:p>
            <a:r>
              <a:rPr lang="en-US" dirty="0"/>
              <a:t>#Data Science</a:t>
            </a:r>
          </a:p>
        </p:txBody>
      </p:sp>
    </p:spTree>
    <p:extLst>
      <p:ext uri="{BB962C8B-B14F-4D97-AF65-F5344CB8AC3E}">
        <p14:creationId xmlns:p14="http://schemas.microsoft.com/office/powerpoint/2010/main" val="87672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2800" b="1" dirty="0"/>
              <a:t>Uniform Distribution</a:t>
            </a:r>
            <a:endParaRPr lang="en-US" sz="2800" dirty="0"/>
          </a:p>
          <a:p>
            <a:pPr marL="0" indent="0">
              <a:buNone/>
            </a:pPr>
            <a:r>
              <a:rPr lang="en-US" sz="2800" dirty="0"/>
              <a:t>A uniform distribution is a distribution that has a constant probability.</a:t>
            </a:r>
          </a:p>
          <a:p>
            <a:pPr marL="0" indent="0">
              <a:buNone/>
            </a:pPr>
            <a:r>
              <a:rPr lang="en-US" sz="2800" dirty="0"/>
              <a:t>EXAMPLE:  If we roll a die(numbered from 1 to 6), then the probability of getting 1 is one out of six i.e., 1/6. Similarly, the probability of getting 2, 3, 4, 5 and 6 also is ⅙. There is an equal chance of getting each of the 6 outcomes. Now, if we check for the probability of getting 7, then it is 0 since it is impossible to get a 0 when rolling </a:t>
            </a:r>
            <a:r>
              <a:rPr lang="en-US" dirty="0"/>
              <a:t>a die.</a:t>
            </a:r>
          </a:p>
          <a:p>
            <a:pPr marL="0" indent="0">
              <a:buNone/>
            </a:pPr>
            <a:endParaRPr lang="en-US" dirty="0"/>
          </a:p>
        </p:txBody>
      </p:sp>
      <p:pic>
        <p:nvPicPr>
          <p:cNvPr id="4" name="Picture 3" descr="uniform dist"/>
          <p:cNvPicPr/>
          <p:nvPr/>
        </p:nvPicPr>
        <p:blipFill>
          <a:blip r:embed="rId2"/>
          <a:srcRect/>
          <a:stretch>
            <a:fillRect/>
          </a:stretch>
        </p:blipFill>
        <p:spPr bwMode="auto">
          <a:xfrm>
            <a:off x="380999" y="4038600"/>
            <a:ext cx="8153399" cy="1201882"/>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257800"/>
            <a:ext cx="792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02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
          </a:xfrm>
        </p:spPr>
        <p:txBody>
          <a:bodyPr>
            <a:normAutofit fontScale="90000"/>
          </a:bodyPr>
          <a:lstStyle/>
          <a:p>
            <a:r>
              <a:rPr lang="en-US" b="1" dirty="0"/>
              <a:t>Normal Distribution</a:t>
            </a:r>
            <a:br>
              <a:rPr lang="en-US" dirty="0"/>
            </a:br>
            <a:endParaRPr lang="en-US" dirty="0"/>
          </a:p>
        </p:txBody>
      </p:sp>
      <p:sp>
        <p:nvSpPr>
          <p:cNvPr id="3" name="Content Placeholder 2"/>
          <p:cNvSpPr>
            <a:spLocks noGrp="1"/>
          </p:cNvSpPr>
          <p:nvPr>
            <p:ph idx="1"/>
          </p:nvPr>
        </p:nvSpPr>
        <p:spPr>
          <a:xfrm>
            <a:off x="0" y="457200"/>
            <a:ext cx="9144000" cy="6400800"/>
          </a:xfrm>
        </p:spPr>
        <p:txBody>
          <a:bodyPr>
            <a:normAutofit fontScale="92500" lnSpcReduction="20000"/>
          </a:bodyPr>
          <a:lstStyle/>
          <a:p>
            <a:r>
              <a:rPr lang="en-US" dirty="0"/>
              <a:t>The Normal Distribution is a very common continuous probability distribution. </a:t>
            </a:r>
          </a:p>
          <a:p>
            <a:r>
              <a:rPr lang="en-US" dirty="0"/>
              <a:t>This type of distributions are important in statistics and are often used to represent random variables whose distribution is not known.</a:t>
            </a:r>
          </a:p>
          <a:p>
            <a:r>
              <a:rPr lang="en-US" dirty="0"/>
              <a:t>The statistical term for this type of distribution is Gaussian Distribution though many people call it Bell curve as it is shaped like one.</a:t>
            </a:r>
          </a:p>
          <a:p>
            <a:r>
              <a:rPr lang="en-US" dirty="0"/>
              <a:t>This type of distribution is symmetric and its mean, median and mode are equal.</a:t>
            </a:r>
          </a:p>
          <a:p>
            <a:r>
              <a:rPr lang="en-US" dirty="0"/>
              <a:t>Mathematically, Gaussian Distribution is represented </a:t>
            </a:r>
            <a:r>
              <a:rPr lang="en-US" dirty="0" err="1"/>
              <a:t>as:</a:t>
            </a:r>
            <a:r>
              <a:rPr lang="en-US" b="1" dirty="0" err="1"/>
              <a:t>N</a:t>
            </a:r>
            <a:r>
              <a:rPr lang="en-US" b="1" dirty="0"/>
              <a:t>~(μ, σ</a:t>
            </a:r>
            <a:r>
              <a:rPr lang="en-US" b="1" baseline="30000" dirty="0"/>
              <a:t>2 </a:t>
            </a:r>
            <a:r>
              <a:rPr lang="en-US" b="1" dirty="0"/>
              <a:t>)</a:t>
            </a:r>
            <a:endParaRPr lang="en-US" dirty="0"/>
          </a:p>
          <a:p>
            <a:r>
              <a:rPr lang="en-US" dirty="0"/>
              <a:t>Where N stands for Normal, symbol ~ stands for distribution, symbol μ stands for mean and σ</a:t>
            </a:r>
            <a:r>
              <a:rPr lang="en-US" baseline="30000" dirty="0"/>
              <a:t>2 </a:t>
            </a:r>
            <a:r>
              <a:rPr lang="en-US" dirty="0"/>
              <a:t>stands for variance.</a:t>
            </a:r>
          </a:p>
          <a:p>
            <a:endParaRPr lang="en-US" dirty="0"/>
          </a:p>
        </p:txBody>
      </p:sp>
    </p:spTree>
    <p:extLst>
      <p:ext uri="{BB962C8B-B14F-4D97-AF65-F5344CB8AC3E}">
        <p14:creationId xmlns:p14="http://schemas.microsoft.com/office/powerpoint/2010/main" val="313549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3854088"/>
            <a:ext cx="4197927" cy="30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023410"/>
            <a:ext cx="3657600" cy="283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22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6927"/>
            <a:ext cx="4800600" cy="90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990600"/>
            <a:ext cx="9144000" cy="1754326"/>
          </a:xfrm>
          <a:prstGeom prst="rect">
            <a:avLst/>
          </a:prstGeom>
        </p:spPr>
        <p:txBody>
          <a:bodyPr wrap="square">
            <a:spAutoFit/>
          </a:bodyPr>
          <a:lstStyle/>
          <a:p>
            <a:r>
              <a:rPr lang="en-US" dirty="0"/>
              <a:t>Where:</a:t>
            </a:r>
          </a:p>
          <a:p>
            <a:r>
              <a:rPr lang="en-US" dirty="0" err="1"/>
              <a:t>rxy</a:t>
            </a:r>
            <a:r>
              <a:rPr lang="en-US" dirty="0"/>
              <a:t> – the correlation coefficient of the linear relationship between the variables x and y</a:t>
            </a:r>
          </a:p>
          <a:p>
            <a:r>
              <a:rPr lang="en-US" dirty="0"/>
              <a:t>xi – the values of the x-variable in a sample</a:t>
            </a:r>
          </a:p>
          <a:p>
            <a:r>
              <a:rPr lang="en-US" dirty="0"/>
              <a:t>x̅ – the mean of the values of the x-variable</a:t>
            </a:r>
          </a:p>
          <a:p>
            <a:r>
              <a:rPr lang="en-US" dirty="0" err="1"/>
              <a:t>yi</a:t>
            </a:r>
            <a:r>
              <a:rPr lang="en-US" dirty="0"/>
              <a:t> – the values of the y-variable in a sample</a:t>
            </a:r>
          </a:p>
          <a:p>
            <a:r>
              <a:rPr lang="en-US" dirty="0"/>
              <a:t>ȳ – the mean of the values of the y-variable</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1853"/>
            <a:ext cx="91440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5096590"/>
            <a:ext cx="57150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103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895600"/>
            <a:ext cx="9144000" cy="1569660"/>
          </a:xfrm>
          <a:prstGeom prst="rect">
            <a:avLst/>
          </a:prstGeom>
        </p:spPr>
        <p:txBody>
          <a:bodyPr wrap="square">
            <a:spAutoFit/>
          </a:bodyPr>
          <a:lstStyle/>
          <a:p>
            <a:pPr algn="just"/>
            <a:r>
              <a:rPr lang="en-US" sz="2400" dirty="0"/>
              <a:t>Almost 68% of the data falls within a distance of one standard deviation from the mean on either side and 95% within two standard deviations. Also it worth mentioning that a distribution with mean 0 and standard deviation 1 is called a standard normal distribution.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5260"/>
            <a:ext cx="3124200" cy="239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7" y="4571999"/>
            <a:ext cx="2667003"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582" y="4572000"/>
            <a:ext cx="3228975"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04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800" dirty="0"/>
              <a:t>Every distribution can be standardized. Let say if the mean and the variance of a variable are μ and σ</a:t>
            </a:r>
            <a:r>
              <a:rPr lang="en-US" sz="2800" baseline="30000" dirty="0"/>
              <a:t>2 </a:t>
            </a:r>
            <a:r>
              <a:rPr lang="en-US" sz="2800" dirty="0"/>
              <a:t>respectively. </a:t>
            </a:r>
          </a:p>
          <a:p>
            <a:pPr algn="just"/>
            <a:r>
              <a:rPr lang="en-US" sz="2800" dirty="0"/>
              <a:t>Standardization is the process of transforming a variable to one with a mean of 0 and a standard deviation of 1. i.e., </a:t>
            </a:r>
            <a:r>
              <a:rPr lang="en-US" sz="2800" b="1" dirty="0"/>
              <a:t>N~(μ, σ</a:t>
            </a:r>
            <a:r>
              <a:rPr lang="en-US" sz="2800" b="1" baseline="30000" dirty="0"/>
              <a:t>2 </a:t>
            </a:r>
            <a:r>
              <a:rPr lang="en-US" sz="2800" b="1" dirty="0"/>
              <a:t>) → ~ N(0, 1)</a:t>
            </a:r>
            <a:endParaRPr lang="en-US" sz="2800"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2362200"/>
            <a:ext cx="426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0" y="3352800"/>
            <a:ext cx="9143999" cy="2677656"/>
          </a:xfrm>
          <a:prstGeom prst="rect">
            <a:avLst/>
          </a:prstGeom>
        </p:spPr>
        <p:txBody>
          <a:bodyPr wrap="square">
            <a:spAutoFit/>
          </a:bodyPr>
          <a:lstStyle/>
          <a:p>
            <a:pPr marL="457200" indent="-457200">
              <a:buFont typeface="Arial" pitchFamily="34" charset="0"/>
              <a:buChar char="•"/>
            </a:pPr>
            <a:r>
              <a:rPr lang="en-US" sz="2400" dirty="0"/>
              <a:t>Where x is data element, μ is mean and σ is the standard deviation </a:t>
            </a:r>
          </a:p>
          <a:p>
            <a:pPr marL="457200" indent="-457200">
              <a:buFont typeface="Arial" pitchFamily="34" charset="0"/>
              <a:buChar char="•"/>
            </a:pPr>
            <a:r>
              <a:rPr lang="en-US" sz="2400" dirty="0"/>
              <a:t>We use the letter Z to denote standardization. </a:t>
            </a:r>
          </a:p>
          <a:p>
            <a:pPr marL="457200" indent="-457200">
              <a:buFont typeface="Arial" pitchFamily="34" charset="0"/>
              <a:buChar char="•"/>
            </a:pPr>
            <a:r>
              <a:rPr lang="en-US" sz="2400" dirty="0"/>
              <a:t>The standardized value i.e., Z is known as the z-score.</a:t>
            </a:r>
          </a:p>
          <a:p>
            <a:pPr marL="457200" indent="-457200" algn="just">
              <a:buFont typeface="Arial" pitchFamily="34" charset="0"/>
              <a:buChar char="•"/>
            </a:pPr>
            <a:r>
              <a:rPr lang="en-US" sz="2400" dirty="0"/>
              <a:t>These Z scores are important because they tell you how far a value is from the mean. When you standardize a random variable, its ‘mean’ becomes 0 and its standard deviation becomes 1.</a:t>
            </a:r>
          </a:p>
          <a:p>
            <a:pPr marL="457200" indent="-457200">
              <a:buFont typeface="Arial" pitchFamily="34" charset="0"/>
              <a:buChar char="•"/>
            </a:pPr>
            <a:r>
              <a:rPr lang="en-US" sz="2400" dirty="0"/>
              <a:t>If the Z score of x is zero, then the value of x is equal to the mean.</a:t>
            </a:r>
          </a:p>
        </p:txBody>
      </p:sp>
    </p:spTree>
    <p:extLst>
      <p:ext uri="{BB962C8B-B14F-4D97-AF65-F5344CB8AC3E}">
        <p14:creationId xmlns:p14="http://schemas.microsoft.com/office/powerpoint/2010/main" val="143941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a:t>Exponential Distribution</a:t>
            </a:r>
          </a:p>
          <a:p>
            <a:pPr marL="0" indent="0" algn="just">
              <a:buNone/>
            </a:pPr>
            <a:r>
              <a:rPr lang="en-US" sz="2800" dirty="0"/>
              <a:t>The exponential distribution describes the time between events in a Poisson point process, i.e., a process in which events occur continuously and independently at a constant average rate. It has a parameter λ called rate parameter, and its equation is described as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43200"/>
            <a:ext cx="3228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8153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4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dirty="0"/>
              <a:t>import pandas as </a:t>
            </a:r>
            <a:r>
              <a:rPr lang="en-US" dirty="0" err="1"/>
              <a:t>pd</a:t>
            </a:r>
            <a:r>
              <a:rPr lang="en-US" dirty="0"/>
              <a:t> </a:t>
            </a:r>
          </a:p>
          <a:p>
            <a:pPr marL="0" indent="0">
              <a:buNone/>
            </a:pPr>
            <a:r>
              <a:rPr lang="en-US" dirty="0"/>
              <a:t>import </a:t>
            </a:r>
            <a:r>
              <a:rPr lang="en-US" dirty="0" err="1"/>
              <a:t>seaborn</a:t>
            </a:r>
            <a:r>
              <a:rPr lang="en-US" dirty="0"/>
              <a:t> as </a:t>
            </a:r>
            <a:r>
              <a:rPr lang="en-US" dirty="0" err="1"/>
              <a:t>sn</a:t>
            </a:r>
            <a:endParaRPr lang="en-US" dirty="0"/>
          </a:p>
          <a:p>
            <a:pPr marL="0" indent="0">
              <a:buNone/>
            </a:pPr>
            <a:r>
              <a:rPr lang="en-US" dirty="0"/>
              <a:t>import </a:t>
            </a:r>
            <a:r>
              <a:rPr lang="en-US" dirty="0" err="1"/>
              <a:t>matplotlib.pyplot</a:t>
            </a:r>
            <a:r>
              <a:rPr lang="en-US" dirty="0"/>
              <a:t> as </a:t>
            </a:r>
            <a:r>
              <a:rPr lang="en-US" dirty="0" err="1"/>
              <a:t>plt</a:t>
            </a:r>
            <a:endParaRPr lang="en-US" dirty="0"/>
          </a:p>
          <a:p>
            <a:pPr marL="0" indent="0">
              <a:buNone/>
            </a:pPr>
            <a:r>
              <a:rPr lang="en-US" dirty="0"/>
              <a:t>data = {'A': [45,37,42,35,39], </a:t>
            </a:r>
          </a:p>
          <a:p>
            <a:pPr marL="0" indent="0">
              <a:buNone/>
            </a:pPr>
            <a:r>
              <a:rPr lang="en-US" dirty="0"/>
              <a:t>             'B': [38,31,26,28,33], </a:t>
            </a:r>
          </a:p>
          <a:p>
            <a:pPr marL="0" indent="0">
              <a:buNone/>
            </a:pPr>
            <a:r>
              <a:rPr lang="en-US" dirty="0"/>
              <a:t>             'C': [10,15,17,21,12] } </a:t>
            </a:r>
          </a:p>
          <a:p>
            <a:pPr marL="0" indent="0">
              <a:buNone/>
            </a:pPr>
            <a:r>
              <a:rPr lang="en-US" dirty="0" err="1"/>
              <a:t>df</a:t>
            </a:r>
            <a:r>
              <a:rPr lang="en-US" dirty="0"/>
              <a:t> = </a:t>
            </a:r>
            <a:r>
              <a:rPr lang="en-US" dirty="0" err="1"/>
              <a:t>pd.DataFrame</a:t>
            </a:r>
            <a:r>
              <a:rPr lang="en-US" dirty="0"/>
              <a:t>(</a:t>
            </a:r>
            <a:r>
              <a:rPr lang="en-US" dirty="0" err="1"/>
              <a:t>data,columns</a:t>
            </a:r>
            <a:r>
              <a:rPr lang="en-US" dirty="0"/>
              <a:t>=['A','B','C']) </a:t>
            </a:r>
            <a:r>
              <a:rPr lang="en-US" dirty="0" err="1"/>
              <a:t>corrMatrix</a:t>
            </a:r>
            <a:r>
              <a:rPr lang="en-US" dirty="0"/>
              <a:t> = </a:t>
            </a:r>
            <a:r>
              <a:rPr lang="en-US" dirty="0" err="1"/>
              <a:t>df.corr</a:t>
            </a:r>
            <a:r>
              <a:rPr lang="en-US" dirty="0"/>
              <a:t>() </a:t>
            </a:r>
          </a:p>
          <a:p>
            <a:pPr marL="0" indent="0">
              <a:buNone/>
            </a:pPr>
            <a:r>
              <a:rPr lang="en-US" dirty="0"/>
              <a:t>print (</a:t>
            </a:r>
            <a:r>
              <a:rPr lang="en-US" dirty="0" err="1"/>
              <a:t>corrMatrix</a:t>
            </a:r>
            <a:r>
              <a:rPr lang="en-US" dirty="0"/>
              <a:t>)</a:t>
            </a:r>
          </a:p>
          <a:p>
            <a:pPr marL="0" indent="0">
              <a:buNone/>
            </a:pPr>
            <a:r>
              <a:rPr lang="en-US" dirty="0" err="1"/>
              <a:t>sn.heatmap</a:t>
            </a:r>
            <a:r>
              <a:rPr lang="en-US" dirty="0"/>
              <a:t>(</a:t>
            </a:r>
            <a:r>
              <a:rPr lang="en-US" dirty="0" err="1"/>
              <a:t>corrMatrix</a:t>
            </a:r>
            <a:r>
              <a:rPr lang="en-US" dirty="0"/>
              <a:t>, </a:t>
            </a:r>
            <a:r>
              <a:rPr lang="en-US" dirty="0" err="1"/>
              <a:t>annot</a:t>
            </a:r>
            <a:r>
              <a:rPr lang="en-US" dirty="0"/>
              <a:t>=True) </a:t>
            </a:r>
          </a:p>
          <a:p>
            <a:pPr marL="0" indent="0">
              <a:buNone/>
            </a:pPr>
            <a:r>
              <a:rPr lang="en-US" dirty="0" err="1"/>
              <a:t>plt.show</a:t>
            </a:r>
            <a:r>
              <a:rPr lang="en-US" dirty="0"/>
              <a:t>()</a:t>
            </a:r>
          </a:p>
        </p:txBody>
      </p:sp>
    </p:spTree>
    <p:extLst>
      <p:ext uri="{BB962C8B-B14F-4D97-AF65-F5344CB8AC3E}">
        <p14:creationId xmlns:p14="http://schemas.microsoft.com/office/powerpoint/2010/main" val="133947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b="1" dirty="0"/>
              <a:t>Correlation in Python</a:t>
            </a:r>
          </a:p>
          <a:p>
            <a:r>
              <a:rPr lang="en-US" dirty="0"/>
              <a:t>Correlation values range between -1 and 1.</a:t>
            </a:r>
          </a:p>
          <a:p>
            <a:r>
              <a:rPr lang="en-US" dirty="0"/>
              <a:t>There are two key components of a correlation value:</a:t>
            </a:r>
          </a:p>
          <a:p>
            <a:r>
              <a:rPr lang="en-US" dirty="0"/>
              <a:t>magnitude – The larger the magnitude (closer to 1 or -1), the stronger the correlation</a:t>
            </a:r>
          </a:p>
          <a:p>
            <a:r>
              <a:rPr lang="en-US" dirty="0"/>
              <a:t>sign – If negative, there is an inverse correlation. If positive, there is a regular correlation.</a:t>
            </a:r>
          </a:p>
          <a:p>
            <a:pPr marL="0" indent="0">
              <a:buNone/>
            </a:pPr>
            <a:endParaRPr lang="en-US" dirty="0"/>
          </a:p>
        </p:txBody>
      </p:sp>
    </p:spTree>
    <p:extLst>
      <p:ext uri="{BB962C8B-B14F-4D97-AF65-F5344CB8AC3E}">
        <p14:creationId xmlns:p14="http://schemas.microsoft.com/office/powerpoint/2010/main" val="5038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br>
              <a:rPr lang="en-US" b="1" dirty="0"/>
            </a:br>
            <a:r>
              <a:rPr lang="en-US" b="1" dirty="0"/>
              <a:t>Inferential Statistics</a:t>
            </a:r>
            <a:br>
              <a:rPr lang="en-US" dirty="0"/>
            </a:br>
            <a:endParaRPr lang="en-US" dirty="0"/>
          </a:p>
        </p:txBody>
      </p:sp>
      <p:sp>
        <p:nvSpPr>
          <p:cNvPr id="3" name="Content Placeholder 2"/>
          <p:cNvSpPr>
            <a:spLocks noGrp="1"/>
          </p:cNvSpPr>
          <p:nvPr>
            <p:ph idx="1"/>
          </p:nvPr>
        </p:nvSpPr>
        <p:spPr>
          <a:xfrm>
            <a:off x="0" y="685800"/>
            <a:ext cx="9144000" cy="6172200"/>
          </a:xfrm>
        </p:spPr>
        <p:txBody>
          <a:bodyPr>
            <a:normAutofit/>
          </a:bodyPr>
          <a:lstStyle/>
          <a:p>
            <a:pPr lvl="0"/>
            <a:r>
              <a:rPr lang="en-US" dirty="0"/>
              <a:t>Inferential statistics refers to methods that rely on probability theory and distributions.</a:t>
            </a:r>
          </a:p>
          <a:p>
            <a:pPr lvl="0"/>
            <a:r>
              <a:rPr lang="en-US" dirty="0"/>
              <a:t>Inferential statistics allows you to make inferences about the population from the sample data.</a:t>
            </a:r>
          </a:p>
          <a:p>
            <a:pPr lvl="0"/>
            <a:r>
              <a:rPr lang="en-US" dirty="0"/>
              <a:t>It uses a random sample of data taken from a population to describe and make inferences about the population.</a:t>
            </a:r>
          </a:p>
          <a:p>
            <a:pPr lvl="0"/>
            <a:r>
              <a:rPr lang="en-US" dirty="0"/>
              <a:t>Statistical inference is the process of using data analysis to draw conclusions of properties of an underlying probability distribution.</a:t>
            </a:r>
          </a:p>
          <a:p>
            <a:endParaRPr lang="en-US" dirty="0"/>
          </a:p>
        </p:txBody>
      </p:sp>
    </p:spTree>
    <p:extLst>
      <p:ext uri="{BB962C8B-B14F-4D97-AF65-F5344CB8AC3E}">
        <p14:creationId xmlns:p14="http://schemas.microsoft.com/office/powerpoint/2010/main" val="197374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b="1" dirty="0"/>
              <a:t>Random Experiment:  </a:t>
            </a:r>
            <a:r>
              <a:rPr lang="en-US" dirty="0"/>
              <a:t>A random experiment is a physical situation whose outcome cannot be predicted until it is observed.</a:t>
            </a:r>
          </a:p>
          <a:p>
            <a:r>
              <a:rPr lang="en-US" dirty="0" err="1"/>
              <a:t>Eg</a:t>
            </a:r>
            <a:r>
              <a:rPr lang="en-US" dirty="0"/>
              <a:t>:- Tossing a coin, Throwing a dice, Observing a rain occur on a day or not etc. </a:t>
            </a:r>
          </a:p>
          <a:p>
            <a:pPr marL="0" indent="0">
              <a:buNone/>
            </a:pPr>
            <a:endParaRPr lang="en-US" dirty="0"/>
          </a:p>
          <a:p>
            <a:r>
              <a:rPr lang="en-US" b="1" dirty="0"/>
              <a:t>Outcome </a:t>
            </a:r>
            <a:r>
              <a:rPr lang="en-US" dirty="0"/>
              <a:t>: The result of a single trial of the random experiment</a:t>
            </a:r>
          </a:p>
          <a:p>
            <a:r>
              <a:rPr lang="en-US" dirty="0" err="1"/>
              <a:t>Eg</a:t>
            </a:r>
            <a:r>
              <a:rPr lang="en-US" dirty="0"/>
              <a:t>:- Tossing a coin(head or tail), Throwing a dice(1or 2 or 3 or 4 or 5 or 6),Rain(Fall/Not)</a:t>
            </a:r>
          </a:p>
          <a:p>
            <a:pPr marL="0" indent="0">
              <a:buNone/>
            </a:pPr>
            <a:endParaRPr lang="en-US" dirty="0"/>
          </a:p>
          <a:p>
            <a:r>
              <a:rPr lang="en-US" b="1" dirty="0"/>
              <a:t>Sample Space or Event: </a:t>
            </a:r>
            <a:r>
              <a:rPr lang="en-US" dirty="0"/>
              <a:t>A sample space is a set of all possible outcomes of a random experiment.</a:t>
            </a:r>
          </a:p>
          <a:p>
            <a:r>
              <a:rPr lang="en-US" dirty="0" err="1"/>
              <a:t>Eg</a:t>
            </a:r>
            <a:r>
              <a:rPr lang="en-US" dirty="0"/>
              <a:t>:- Tossing a coin.{H,T}</a:t>
            </a:r>
          </a:p>
          <a:p>
            <a:r>
              <a:rPr lang="en-US" dirty="0"/>
              <a:t>       Tossing 2 coins.{HH,TH,HT,TT}</a:t>
            </a:r>
          </a:p>
          <a:p>
            <a:r>
              <a:rPr lang="en-US" dirty="0"/>
              <a:t>       Throwing a dice(1 to 6)</a:t>
            </a:r>
          </a:p>
        </p:txBody>
      </p:sp>
    </p:spTree>
    <p:extLst>
      <p:ext uri="{BB962C8B-B14F-4D97-AF65-F5344CB8AC3E}">
        <p14:creationId xmlns:p14="http://schemas.microsoft.com/office/powerpoint/2010/main" val="4027434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781800"/>
              </a:xfrm>
            </p:spPr>
            <p:txBody>
              <a:bodyPr>
                <a:normAutofit fontScale="77500" lnSpcReduction="20000"/>
              </a:bodyPr>
              <a:lstStyle/>
              <a:p>
                <a:r>
                  <a:rPr lang="en-US" b="1" dirty="0"/>
                  <a:t>Probability: </a:t>
                </a:r>
                <a:r>
                  <a:rPr lang="en-US" dirty="0"/>
                  <a:t>Probability is a measure of the likelihood that an event will occur in a Random Experiment. Probability is quantified as a number between 0 and 1, where, we can say, 0 indicates uncertainty and 1 indicates certainty. The higher the probability of an event, the more likely it is that the event will occur.</a:t>
                </a:r>
              </a:p>
              <a:p>
                <a:r>
                  <a:rPr lang="en-US" b="1" dirty="0"/>
                  <a:t>For Example:</a:t>
                </a:r>
                <a:endParaRPr lang="en-US" dirty="0"/>
              </a:p>
              <a:p>
                <a:r>
                  <a:rPr lang="en-US" dirty="0"/>
                  <a:t>While tossing a fair (unbiased) coin, there is a possibility of occurrence of two outcomes (“heads” and “tails”), which are equally probable; </a:t>
                </a:r>
                <a:r>
                  <a:rPr lang="en-US" dirty="0" err="1"/>
                  <a:t>i.e</a:t>
                </a:r>
                <a:r>
                  <a:rPr lang="en-US" dirty="0"/>
                  <a:t>, the probability of “heads” equals the probability of “tails”. The probability of either “heads” or “tails” is 1/2 (which could also be written as 0.5 or 50%).</a:t>
                </a:r>
              </a:p>
              <a:p>
                <a:pPr marL="0" indent="0">
                  <a:buNone/>
                </a:pPr>
                <a:endParaRPr lang="en-US" dirty="0"/>
              </a:p>
              <a:p>
                <a:r>
                  <a:rPr lang="en-US" dirty="0"/>
                  <a:t>P(E)=</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𝑂𝑢𝑡𝑐𝑜𝑚𝑒𝑠</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𝐸𝑣𝑒𝑛𝑡</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num>
                      <m:den>
                        <m:r>
                          <a:rPr lang="en-US" i="1">
                            <a:latin typeface="Cambria Math" panose="02040503050406030204" pitchFamily="18" charset="0"/>
                          </a:rPr>
                          <m:t>𝑁𝑜</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𝑝𝑜𝑠𝑠𝑖𝑏𝑙𝑒</m:t>
                        </m:r>
                        <m:r>
                          <a:rPr lang="en-US" i="1">
                            <a:latin typeface="Cambria Math" panose="02040503050406030204" pitchFamily="18" charset="0"/>
                          </a:rPr>
                          <m:t> </m:t>
                        </m:r>
                        <m:r>
                          <a:rPr lang="en-US" i="1">
                            <a:latin typeface="Cambria Math" panose="02040503050406030204" pitchFamily="18" charset="0"/>
                          </a:rPr>
                          <m:t>𝑜𝑢𝑡𝑐𝑜𝑚𝑒𝑠</m:t>
                        </m:r>
                      </m:den>
                    </m:f>
                  </m:oMath>
                </a14:m>
                <a:endParaRPr lang="en-US" dirty="0"/>
              </a:p>
              <a:p>
                <a:pPr marL="0" indent="0">
                  <a:buNone/>
                </a:pPr>
                <a:r>
                  <a:rPr lang="en-US" b="1" dirty="0"/>
                  <a:t>Properties of Probability</a:t>
                </a:r>
                <a:endParaRPr lang="en-US" dirty="0"/>
              </a:p>
              <a:p>
                <a:pPr lvl="0"/>
                <a:r>
                  <a:rPr lang="en-US" b="1" dirty="0"/>
                  <a:t>0&lt;=P(A)&lt;=1</a:t>
                </a:r>
                <a:endParaRPr lang="en-US" dirty="0"/>
              </a:p>
              <a:p>
                <a:pPr lvl="0"/>
                <a:r>
                  <a:rPr lang="en-US" b="1" dirty="0"/>
                  <a:t>P(A)=1 – P(</a:t>
                </a:r>
                <a14:m>
                  <m:oMath xmlns:m="http://schemas.openxmlformats.org/officeDocument/2006/math">
                    <m:r>
                      <a:rPr lang="en-US" b="1" i="1">
                        <a:latin typeface="Cambria Math" panose="02040503050406030204" pitchFamily="18" charset="0"/>
                      </a:rPr>
                      <m:t>𝑨</m:t>
                    </m:r>
                  </m:oMath>
                </a14:m>
                <a:r>
                  <a:rPr lang="en-US" b="1" dirty="0"/>
                  <a:t>) (complement)</a:t>
                </a:r>
                <a:endParaRPr lang="en-US" dirty="0"/>
              </a:p>
              <a:p>
                <a:pPr lvl="0"/>
                <a:r>
                  <a:rPr lang="en-US" b="1" dirty="0"/>
                  <a:t>P(A</a:t>
                </a:r>
                <a14:m>
                  <m:oMath xmlns:m="http://schemas.openxmlformats.org/officeDocument/2006/math">
                    <m:r>
                      <a:rPr lang="en-US" b="1" i="1">
                        <a:latin typeface="Cambria Math" panose="02040503050406030204" pitchFamily="18" charset="0"/>
                      </a:rPr>
                      <m:t>𝑼</m:t>
                    </m:r>
                  </m:oMath>
                </a14:m>
                <a:r>
                  <a:rPr lang="en-US" b="1" dirty="0"/>
                  <a:t>B)=P(A)+P(B)-P(A</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𝑩</m:t>
                    </m:r>
                    <m:r>
                      <a:rPr lang="en-US" b="1" i="1">
                        <a:latin typeface="Cambria Math" panose="02040503050406030204" pitchFamily="18" charset="0"/>
                      </a:rPr>
                      <m:t>)</m:t>
                    </m:r>
                  </m:oMath>
                </a14:m>
                <a:endParaRPr lang="en-US" dirty="0"/>
              </a:p>
              <a:p>
                <a:r>
                  <a:rPr lang="en-US" b="1" dirty="0"/>
                  <a:t>P(A</a:t>
                </a:r>
                <a14:m>
                  <m:oMath xmlns:m="http://schemas.openxmlformats.org/officeDocument/2006/math">
                    <m:r>
                      <a:rPr lang="en-US" b="1" i="1">
                        <a:latin typeface="Cambria Math" panose="02040503050406030204" pitchFamily="18" charset="0"/>
                      </a:rPr>
                      <m:t> ∩</m:t>
                    </m:r>
                    <m:r>
                      <a:rPr lang="en-US" b="1" i="1">
                        <a:latin typeface="Cambria Math" panose="02040503050406030204" pitchFamily="18" charset="0"/>
                      </a:rPr>
                      <m:t>𝑩</m:t>
                    </m:r>
                    <m:r>
                      <a:rPr lang="en-US" b="1" i="1">
                        <a:latin typeface="Cambria Math" panose="02040503050406030204" pitchFamily="18" charset="0"/>
                      </a:rPr>
                      <m:t>)</m:t>
                    </m:r>
                  </m:oMath>
                </a14:m>
                <a:r>
                  <a:rPr lang="en-US" b="1" dirty="0"/>
                  <a:t> =P(A) * P(B)</a:t>
                </a: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781800"/>
              </a:xfrm>
              <a:blipFill rotWithShape="1">
                <a:blip r:embed="rId2"/>
                <a:stretch>
                  <a:fillRect l="-1067" t="-1617" r="-733" b="-9164"/>
                </a:stretch>
              </a:blipFill>
            </p:spPr>
            <p:txBody>
              <a:bodyPr/>
              <a:lstStyle/>
              <a:p>
                <a:r>
                  <a:rPr lang="en-US">
                    <a:noFill/>
                  </a:rPr>
                  <a:t> </a:t>
                </a:r>
              </a:p>
            </p:txBody>
          </p:sp>
        </mc:Fallback>
      </mc:AlternateContent>
    </p:spTree>
    <p:extLst>
      <p:ext uri="{BB962C8B-B14F-4D97-AF65-F5344CB8AC3E}">
        <p14:creationId xmlns:p14="http://schemas.microsoft.com/office/powerpoint/2010/main" val="286845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lnSpcReduction="10000"/>
              </a:bodyPr>
              <a:lstStyle/>
              <a:p>
                <a:r>
                  <a:rPr lang="en-US" b="1" dirty="0"/>
                  <a:t>Conditional Probability</a:t>
                </a:r>
                <a:br>
                  <a:rPr lang="en-US" dirty="0"/>
                </a:br>
                <a:r>
                  <a:rPr lang="en-US" dirty="0"/>
                  <a:t>The probability of an event occurring given that another event has already occurred is called a </a:t>
                </a:r>
                <a:r>
                  <a:rPr lang="en-US" b="1" dirty="0"/>
                  <a:t>conditional probability</a:t>
                </a:r>
                <a:r>
                  <a:rPr lang="en-US" dirty="0"/>
                  <a:t>.</a:t>
                </a:r>
              </a:p>
              <a:p>
                <a:r>
                  <a:rPr lang="en-US" dirty="0"/>
                  <a:t>P(B | A) = P(A </a:t>
                </a:r>
                <a14:m>
                  <m:oMath xmlns:m="http://schemas.openxmlformats.org/officeDocument/2006/math">
                    <m:r>
                      <a:rPr lang="en-US" i="1">
                        <a:latin typeface="Cambria Math" panose="02040503050406030204" pitchFamily="18" charset="0"/>
                      </a:rPr>
                      <m:t>∩</m:t>
                    </m:r>
                  </m:oMath>
                </a14:m>
                <a:r>
                  <a:rPr lang="en-US" dirty="0"/>
                  <a:t> B)/ P(A)  or  </a:t>
                </a:r>
              </a:p>
              <a:p>
                <a:r>
                  <a:rPr lang="en-US" dirty="0"/>
                  <a:t>P(A | B)  =  P(A </a:t>
                </a:r>
                <a14:m>
                  <m:oMath xmlns:m="http://schemas.openxmlformats.org/officeDocument/2006/math">
                    <m:r>
                      <a:rPr lang="en-US" i="1">
                        <a:latin typeface="Cambria Math" panose="02040503050406030204" pitchFamily="18" charset="0"/>
                      </a:rPr>
                      <m:t>∩</m:t>
                    </m:r>
                  </m:oMath>
                </a14:m>
                <a:r>
                  <a:rPr lang="en-US" dirty="0"/>
                  <a:t> B)/ P(B)</a:t>
                </a:r>
              </a:p>
              <a:p>
                <a:r>
                  <a:rPr lang="en-US" b="1" i="1" dirty="0"/>
                  <a:t>Example:</a:t>
                </a:r>
                <a:endParaRPr lang="en-US" dirty="0"/>
              </a:p>
              <a:p>
                <a:r>
                  <a:rPr lang="en-US" dirty="0"/>
                  <a:t>Susan took two tests. The probability of her passing both tests is 0.6. The probability of her passing the first test is 0.8. What is the probability of her passing the second test given that she has passed the first test?</a:t>
                </a:r>
              </a:p>
              <a:p>
                <a:r>
                  <a:rPr lang="en-US" b="1" i="1" dirty="0"/>
                  <a:t>Solution:</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t="-1867" r="-1400" b="-10222"/>
                </a:stretch>
              </a:blipFill>
            </p:spPr>
            <p:txBody>
              <a:bodyPr/>
              <a:lstStyle/>
              <a:p>
                <a:r>
                  <a:rPr lang="en-US">
                    <a:noFill/>
                  </a:rPr>
                  <a:t> </a:t>
                </a:r>
              </a:p>
            </p:txBody>
          </p:sp>
        </mc:Fallback>
      </mc:AlternateContent>
      <p:pic>
        <p:nvPicPr>
          <p:cNvPr id="4" name="Picture 3" descr="https://www.onlinemathlearning.com/image-files/cliprob105.gif"/>
          <p:cNvPicPr/>
          <p:nvPr/>
        </p:nvPicPr>
        <p:blipFill>
          <a:blip r:embed="rId3">
            <a:extLst>
              <a:ext uri="{28A0092B-C50C-407E-A947-70E740481C1C}">
                <a14:useLocalDpi xmlns:a14="http://schemas.microsoft.com/office/drawing/2010/main" val="0"/>
              </a:ext>
            </a:extLst>
          </a:blip>
          <a:srcRect/>
          <a:stretch>
            <a:fillRect/>
          </a:stretch>
        </p:blipFill>
        <p:spPr bwMode="auto">
          <a:xfrm>
            <a:off x="2403764" y="5715000"/>
            <a:ext cx="4724400" cy="838200"/>
          </a:xfrm>
          <a:prstGeom prst="rect">
            <a:avLst/>
          </a:prstGeom>
          <a:noFill/>
          <a:ln>
            <a:noFill/>
          </a:ln>
        </p:spPr>
      </p:pic>
    </p:spTree>
    <p:extLst>
      <p:ext uri="{BB962C8B-B14F-4D97-AF65-F5344CB8AC3E}">
        <p14:creationId xmlns:p14="http://schemas.microsoft.com/office/powerpoint/2010/main" val="4099405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2495</Words>
  <Application>Microsoft Office PowerPoint</Application>
  <PresentationFormat>On-screen Show (4:3)</PresentationFormat>
  <Paragraphs>169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Cambria Math</vt:lpstr>
      <vt:lpstr>Office Theme</vt:lpstr>
      <vt:lpstr>Inferential Statistics</vt:lpstr>
      <vt:lpstr>PowerPoint Presentation</vt:lpstr>
      <vt:lpstr>PowerPoint Presentation</vt:lpstr>
      <vt:lpstr>PowerPoint Presentation</vt:lpstr>
      <vt:lpstr>PowerPoint Presentation</vt:lpstr>
      <vt:lpstr> Inferential Statistics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Mass Function(PMF)</vt:lpstr>
      <vt:lpstr>Continuous Probability Distributions </vt:lpstr>
      <vt:lpstr>PowerPoint Presentation</vt:lpstr>
      <vt:lpstr>Bernoulli </vt:lpstr>
      <vt:lpstr>PowerPoint Presentation</vt:lpstr>
      <vt:lpstr>Binomial Distribution</vt:lpstr>
      <vt:lpstr>PowerPoint Presentation</vt:lpstr>
      <vt:lpstr>PowerPoint Presentation</vt:lpstr>
      <vt:lpstr>PowerPoint Presentation</vt:lpstr>
      <vt:lpstr>PowerPoint Presentation</vt:lpstr>
      <vt:lpstr>PowerPoint Presentation</vt:lpstr>
      <vt:lpstr>Probability Density Function</vt:lpstr>
      <vt:lpstr>PowerPoint Presentation</vt:lpstr>
      <vt:lpstr>Normal Distribution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dc:title>
  <dc:creator>RAIN</dc:creator>
  <cp:lastModifiedBy>JyoVee</cp:lastModifiedBy>
  <cp:revision>39</cp:revision>
  <dcterms:created xsi:type="dcterms:W3CDTF">2020-05-27T12:59:54Z</dcterms:created>
  <dcterms:modified xsi:type="dcterms:W3CDTF">2021-10-19T23:46:07Z</dcterms:modified>
</cp:coreProperties>
</file>