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jtIbS4u6br+KstCkW8ji8+TYiM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3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3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DISPERSION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@Statistics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#Data Science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636" y="157317"/>
            <a:ext cx="8593395" cy="6420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"/>
          <p:cNvSpPr txBox="1">
            <a:spLocks noGrp="1"/>
          </p:cNvSpPr>
          <p:nvPr>
            <p:ph type="title"/>
          </p:nvPr>
        </p:nvSpPr>
        <p:spPr>
          <a:xfrm>
            <a:off x="457200" y="304801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dirty="0"/>
              <a:t>Variance and Standard Deviation</a:t>
            </a:r>
            <a:endParaRPr sz="4000" dirty="0"/>
          </a:p>
        </p:txBody>
      </p:sp>
      <p:sp>
        <p:nvSpPr>
          <p:cNvPr id="138" name="Google Shape;138;p11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Variance : 					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Standard Deviation : √ Variance = √     = </a:t>
            </a:r>
            <a:endParaRPr dirty="0"/>
          </a:p>
        </p:txBody>
      </p:sp>
      <p:pic>
        <p:nvPicPr>
          <p:cNvPr id="139" name="Google Shape;13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1160207"/>
            <a:ext cx="2667000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00800" y="2625212"/>
            <a:ext cx="29527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086600" y="2774385"/>
            <a:ext cx="1905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1"/>
          <p:cNvSpPr/>
          <p:nvPr/>
        </p:nvSpPr>
        <p:spPr>
          <a:xfrm>
            <a:off x="609600" y="3105835"/>
            <a:ext cx="74676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set 1: 3, 4, 4, 5, 6, 8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set 2: 1, 2, 4, 5, 7, 11 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7316" y="4114800"/>
            <a:ext cx="8829368" cy="24919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44248" y="3505200"/>
            <a:ext cx="8583321" cy="2984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5134" y="152399"/>
            <a:ext cx="8701549" cy="3276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1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55638" y="206477"/>
            <a:ext cx="8790039" cy="2993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1167" y="4530841"/>
            <a:ext cx="8558981" cy="2027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24137" y="3313472"/>
            <a:ext cx="3924147" cy="16383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09943" y="260552"/>
            <a:ext cx="8763447" cy="5058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6479" y="5483944"/>
            <a:ext cx="8770374" cy="9463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"/>
          <p:cNvSpPr txBox="1">
            <a:spLocks noGrp="1"/>
          </p:cNvSpPr>
          <p:nvPr>
            <p:ph type="body" idx="1"/>
          </p:nvPr>
        </p:nvSpPr>
        <p:spPr>
          <a:xfrm>
            <a:off x="285135" y="314632"/>
            <a:ext cx="8858864" cy="654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import </a:t>
            </a:r>
            <a:r>
              <a:rPr lang="en-US" sz="2400" dirty="0" err="1"/>
              <a:t>numpy</a:t>
            </a:r>
            <a:r>
              <a:rPr lang="en-US" sz="2400" dirty="0"/>
              <a:t> as np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x = </a:t>
            </a:r>
            <a:r>
              <a:rPr lang="en-US" sz="2400" dirty="0" err="1"/>
              <a:t>np.arange</a:t>
            </a:r>
            <a:r>
              <a:rPr lang="en-US" sz="2400" dirty="0"/>
              <a:t>(6)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print("\</a:t>
            </a:r>
            <a:r>
              <a:rPr lang="en-US" sz="2400" dirty="0" err="1"/>
              <a:t>nOriginal</a:t>
            </a:r>
            <a:r>
              <a:rPr lang="en-US" sz="2400" dirty="0"/>
              <a:t> array:")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print(x)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r1 = </a:t>
            </a:r>
            <a:r>
              <a:rPr lang="en-US" sz="2400" dirty="0" err="1"/>
              <a:t>np.mean</a:t>
            </a:r>
            <a:r>
              <a:rPr lang="en-US" sz="2400" dirty="0"/>
              <a:t>(x)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r2 = </a:t>
            </a:r>
            <a:r>
              <a:rPr lang="en-US" sz="2400" dirty="0" err="1"/>
              <a:t>np.average</a:t>
            </a:r>
            <a:r>
              <a:rPr lang="en-US" sz="2400" dirty="0"/>
              <a:t>(x)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print("\</a:t>
            </a:r>
            <a:r>
              <a:rPr lang="en-US" sz="2400" dirty="0" err="1"/>
              <a:t>nMean</a:t>
            </a:r>
            <a:r>
              <a:rPr lang="en-US" sz="2400" dirty="0"/>
              <a:t>: ", r1)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print("\</a:t>
            </a:r>
            <a:r>
              <a:rPr lang="en-US" sz="2400" dirty="0" err="1"/>
              <a:t>nMean</a:t>
            </a:r>
            <a:r>
              <a:rPr lang="en-US" sz="2400" dirty="0"/>
              <a:t>: ", r2)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400"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r1 = </a:t>
            </a:r>
            <a:r>
              <a:rPr lang="en-US" sz="2400" dirty="0" err="1"/>
              <a:t>np.std</a:t>
            </a:r>
            <a:r>
              <a:rPr lang="en-US" sz="2400" dirty="0"/>
              <a:t>(x)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r2 = </a:t>
            </a:r>
            <a:r>
              <a:rPr lang="en-US" sz="2400" dirty="0" err="1"/>
              <a:t>np.sqrt</a:t>
            </a:r>
            <a:r>
              <a:rPr lang="en-US" sz="2400" dirty="0"/>
              <a:t>(</a:t>
            </a:r>
            <a:r>
              <a:rPr lang="en-US" sz="2400" dirty="0" err="1"/>
              <a:t>np.mean</a:t>
            </a:r>
            <a:r>
              <a:rPr lang="en-US" sz="2400" dirty="0"/>
              <a:t>((x - </a:t>
            </a:r>
            <a:r>
              <a:rPr lang="en-US" sz="2400" dirty="0" err="1"/>
              <a:t>np.mean</a:t>
            </a:r>
            <a:r>
              <a:rPr lang="en-US" sz="2400" dirty="0"/>
              <a:t>(x)) ** 2 ))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print("\</a:t>
            </a:r>
            <a:r>
              <a:rPr lang="en-US" sz="2400" dirty="0" err="1"/>
              <a:t>nstd</a:t>
            </a:r>
            <a:r>
              <a:rPr lang="en-US" sz="2400" dirty="0"/>
              <a:t>: ", r1)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print("\</a:t>
            </a:r>
            <a:r>
              <a:rPr lang="en-US" sz="2400" dirty="0" err="1"/>
              <a:t>nstd</a:t>
            </a:r>
            <a:r>
              <a:rPr lang="en-US" sz="2400" dirty="0"/>
              <a:t>: ", r2)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400"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400"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r1= </a:t>
            </a:r>
            <a:r>
              <a:rPr lang="en-US" sz="2400" dirty="0" err="1"/>
              <a:t>np.var</a:t>
            </a:r>
            <a:r>
              <a:rPr lang="en-US" sz="2400" dirty="0"/>
              <a:t>(x)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r2 = </a:t>
            </a:r>
            <a:r>
              <a:rPr lang="en-US" sz="2400" dirty="0" err="1"/>
              <a:t>np.mean</a:t>
            </a:r>
            <a:r>
              <a:rPr lang="en-US" sz="2400" dirty="0"/>
              <a:t>((x - </a:t>
            </a:r>
            <a:r>
              <a:rPr lang="en-US" sz="2400" dirty="0" err="1"/>
              <a:t>np.mean</a:t>
            </a:r>
            <a:r>
              <a:rPr lang="en-US" sz="2400" dirty="0"/>
              <a:t>(x)) ** 2 ) 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print("\</a:t>
            </a:r>
            <a:r>
              <a:rPr lang="en-US" sz="2400" dirty="0" err="1"/>
              <a:t>nvariance</a:t>
            </a:r>
            <a:r>
              <a:rPr lang="en-US" sz="2400" dirty="0"/>
              <a:t>: ", r1)</a:t>
            </a:r>
            <a:endParaRPr dirty="0"/>
          </a:p>
          <a:p>
            <a:pPr marL="0" lvl="0" indent="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dirty="0"/>
              <a:t>print("\</a:t>
            </a:r>
            <a:r>
              <a:rPr lang="en-US" sz="2400" dirty="0" err="1"/>
              <a:t>nvariance</a:t>
            </a:r>
            <a:r>
              <a:rPr lang="en-US" sz="2400" dirty="0"/>
              <a:t>: ", r2)</a:t>
            </a:r>
            <a:endParaRPr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4128" y="3057831"/>
            <a:ext cx="8613060" cy="2160639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6"/>
          <p:cNvSpPr txBox="1">
            <a:spLocks noGrp="1"/>
          </p:cNvSpPr>
          <p:nvPr>
            <p:ph type="body" idx="1"/>
          </p:nvPr>
        </p:nvSpPr>
        <p:spPr>
          <a:xfrm>
            <a:off x="344128" y="344128"/>
            <a:ext cx="8613059" cy="6361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 dirty="0" err="1"/>
              <a:t>matplotlib.pyplot</a:t>
            </a:r>
            <a:r>
              <a:rPr lang="en-US" dirty="0"/>
              <a:t> is a plotting library used for 2D graphics in python programming language. It can be used in python scripts, shell, web application servers and other graphical user interface toolkits.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7"/>
          <p:cNvSpPr txBox="1">
            <a:spLocks noGrp="1"/>
          </p:cNvSpPr>
          <p:nvPr>
            <p:ph type="body" idx="1"/>
          </p:nvPr>
        </p:nvSpPr>
        <p:spPr>
          <a:xfrm>
            <a:off x="285135" y="245806"/>
            <a:ext cx="8858864" cy="6612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/>
              <a:t>from matplotlib import </a:t>
            </a:r>
            <a:r>
              <a:rPr lang="en-US" sz="2400" dirty="0" err="1"/>
              <a:t>pyplot</a:t>
            </a:r>
            <a:r>
              <a:rPr lang="en-US" sz="2400" dirty="0"/>
              <a:t> as </a:t>
            </a:r>
            <a:r>
              <a:rPr lang="en-US" sz="2400" dirty="0" err="1"/>
              <a:t>plt</a:t>
            </a:r>
            <a:endParaRPr sz="2400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/>
              <a:t>#Plotting to our canvas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 err="1"/>
              <a:t>plt.plot</a:t>
            </a:r>
            <a:r>
              <a:rPr lang="en-US" sz="2400" dirty="0"/>
              <a:t>([1,2,3],[4,5,1])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/>
              <a:t>#Showing what we plotted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 err="1"/>
              <a:t>plt.show</a:t>
            </a:r>
            <a:r>
              <a:rPr lang="en-US" sz="2400" dirty="0"/>
              <a:t>()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  <p:pic>
        <p:nvPicPr>
          <p:cNvPr id="179" name="Google Shape;179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2618" y="2487561"/>
            <a:ext cx="5909187" cy="41246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8"/>
          <p:cNvSpPr txBox="1">
            <a:spLocks noGrp="1"/>
          </p:cNvSpPr>
          <p:nvPr>
            <p:ph type="body" idx="1"/>
          </p:nvPr>
        </p:nvSpPr>
        <p:spPr>
          <a:xfrm>
            <a:off x="344128" y="255640"/>
            <a:ext cx="8723671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dirty="0"/>
              <a:t>from matplotlib import </a:t>
            </a:r>
            <a:r>
              <a:rPr lang="en-US" sz="2000" dirty="0" err="1"/>
              <a:t>pyplot</a:t>
            </a:r>
            <a:r>
              <a:rPr lang="en-US" sz="2000" dirty="0"/>
              <a:t> as </a:t>
            </a:r>
            <a:r>
              <a:rPr lang="en-US" sz="2000" dirty="0" err="1"/>
              <a:t>plt</a:t>
            </a:r>
            <a:endParaRPr sz="20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dirty="0"/>
              <a:t>x = [5,2,7]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dirty="0"/>
              <a:t>y = [2,16,4]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dirty="0" err="1"/>
              <a:t>plt.plot</a:t>
            </a:r>
            <a:r>
              <a:rPr lang="en-US" sz="2000" dirty="0"/>
              <a:t>(</a:t>
            </a:r>
            <a:r>
              <a:rPr lang="en-US" sz="2000" dirty="0" err="1"/>
              <a:t>x,y</a:t>
            </a:r>
            <a:r>
              <a:rPr lang="en-US" sz="2000" dirty="0"/>
              <a:t>)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dirty="0" err="1"/>
              <a:t>plt.title</a:t>
            </a:r>
            <a:r>
              <a:rPr lang="en-US" sz="2000" dirty="0"/>
              <a:t>('Info')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dirty="0" err="1"/>
              <a:t>plt.ylabel</a:t>
            </a:r>
            <a:r>
              <a:rPr lang="en-US" sz="2000" dirty="0"/>
              <a:t>('Y axis')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dirty="0" err="1"/>
              <a:t>plt.xlabel</a:t>
            </a:r>
            <a:r>
              <a:rPr lang="en-US" sz="2000" dirty="0"/>
              <a:t>('X axis')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dirty="0" err="1"/>
              <a:t>plt.show</a:t>
            </a:r>
            <a:r>
              <a:rPr lang="en-US" sz="2000" dirty="0"/>
              <a:t>()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  <p:pic>
        <p:nvPicPr>
          <p:cNvPr id="185" name="Google Shape;18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4128" y="3229902"/>
            <a:ext cx="8200104" cy="33232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"/>
          <p:cNvSpPr txBox="1">
            <a:spLocks noGrp="1"/>
          </p:cNvSpPr>
          <p:nvPr>
            <p:ph type="body" idx="1"/>
          </p:nvPr>
        </p:nvSpPr>
        <p:spPr>
          <a:xfrm>
            <a:off x="501445" y="324464"/>
            <a:ext cx="8642554" cy="6430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from matplotlib import </a:t>
            </a:r>
            <a:r>
              <a:rPr lang="en-US" dirty="0" err="1"/>
              <a:t>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from matplotlib import style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x = [5,8,10]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y = [12,16,6]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x2 = [6,9,11]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y2 = [6,15,7]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err="1"/>
              <a:t>x,y,'g',label</a:t>
            </a:r>
            <a:r>
              <a:rPr lang="en-US" dirty="0"/>
              <a:t>='line one', linewidth=5)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/>
              <a:t>plt.plot</a:t>
            </a:r>
            <a:r>
              <a:rPr lang="en-US" dirty="0"/>
              <a:t>(x2,y2,'c',label='line </a:t>
            </a:r>
            <a:r>
              <a:rPr lang="en-US" dirty="0" err="1"/>
              <a:t>two',linewidth</a:t>
            </a:r>
            <a:r>
              <a:rPr lang="en-US" dirty="0"/>
              <a:t>=5)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/>
              <a:t>plt.title</a:t>
            </a:r>
            <a:r>
              <a:rPr lang="en-US" dirty="0"/>
              <a:t>('Epic Info')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/>
              <a:t>plt.ylabel</a:t>
            </a:r>
            <a:r>
              <a:rPr lang="en-US" dirty="0"/>
              <a:t>('Y axis')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/>
              <a:t>plt.xlabel</a:t>
            </a:r>
            <a:r>
              <a:rPr lang="en-US" dirty="0"/>
              <a:t>('X axis')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/>
              <a:t>plt.legend</a:t>
            </a:r>
            <a:r>
              <a:rPr lang="en-US" dirty="0"/>
              <a:t>()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/>
              <a:t>plt.grid</a:t>
            </a:r>
            <a:r>
              <a:rPr lang="en-US" dirty="0"/>
              <a:t>(</a:t>
            </a:r>
            <a:r>
              <a:rPr lang="en-US" dirty="0" err="1"/>
              <a:t>True,color</a:t>
            </a:r>
            <a:r>
              <a:rPr lang="en-US" dirty="0"/>
              <a:t>='k')</a:t>
            </a:r>
            <a:endParaRPr dirty="0"/>
          </a:p>
          <a:p>
            <a:pPr marL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/>
              <a:t>plt.show</a:t>
            </a:r>
            <a:r>
              <a:rPr lang="en-US" dirty="0"/>
              <a:t>()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body" idx="1"/>
          </p:nvPr>
        </p:nvSpPr>
        <p:spPr>
          <a:xfrm>
            <a:off x="216310" y="216310"/>
            <a:ext cx="8701548" cy="6420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Dispersion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Dispersion in statistics is a way of describing how spread out a set of data is. 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When a data set has a large value, the values in the set are widely scattered; 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when it is small the items in the set are tightly clustered. Very basically, this set of data has a small value:  1, 2, 2, 3, 3, 4</a:t>
            </a:r>
            <a:br>
              <a:rPr lang="en-US" dirty="0"/>
            </a:br>
            <a:r>
              <a:rPr lang="en-US" dirty="0"/>
              <a:t>…and this set has a wider one:</a:t>
            </a:r>
            <a:br>
              <a:rPr lang="en-US" dirty="0"/>
            </a:br>
            <a:r>
              <a:rPr lang="en-US" dirty="0"/>
              <a:t>0, 1, 20, 30, 40, 100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US" b="1" dirty="0"/>
            </a:br>
            <a:r>
              <a:rPr lang="en-US" b="1" dirty="0"/>
              <a:t>Bar Graph</a:t>
            </a:r>
            <a:br>
              <a:rPr lang="en-US" dirty="0"/>
            </a:br>
            <a:endParaRPr dirty="0"/>
          </a:p>
        </p:txBody>
      </p:sp>
      <p:sp>
        <p:nvSpPr>
          <p:cNvPr id="196" name="Google Shape;196;p20"/>
          <p:cNvSpPr txBox="1">
            <a:spLocks noGrp="1"/>
          </p:cNvSpPr>
          <p:nvPr>
            <p:ph type="body" idx="1"/>
          </p:nvPr>
        </p:nvSpPr>
        <p:spPr>
          <a:xfrm>
            <a:off x="353962" y="838200"/>
            <a:ext cx="8514736" cy="5847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from matplotlib import </a:t>
            </a:r>
            <a:r>
              <a:rPr lang="en-US" dirty="0" err="1"/>
              <a:t>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 err="1"/>
              <a:t>plt.bar</a:t>
            </a:r>
            <a:r>
              <a:rPr lang="en-US" dirty="0"/>
              <a:t>([0.25,1.25,2.25,3.25,4.25],[50,40,70,80,20], label="</a:t>
            </a:r>
            <a:r>
              <a:rPr lang="en-US" dirty="0" err="1"/>
              <a:t>BMW",width</a:t>
            </a:r>
            <a:r>
              <a:rPr lang="en-US" dirty="0"/>
              <a:t>=.5)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 err="1"/>
              <a:t>plt.bar</a:t>
            </a:r>
            <a:r>
              <a:rPr lang="en-US" dirty="0"/>
              <a:t>([.75,1.75,2.75,3.75,4.75],[80,20,20,50,60],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label="Audi", color='</a:t>
            </a:r>
            <a:r>
              <a:rPr lang="en-US" dirty="0" err="1"/>
              <a:t>r',width</a:t>
            </a:r>
            <a:r>
              <a:rPr lang="en-US" dirty="0"/>
              <a:t>=.5)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 err="1"/>
              <a:t>plt.legend</a:t>
            </a:r>
            <a:r>
              <a:rPr lang="en-US" dirty="0"/>
              <a:t>()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 err="1"/>
              <a:t>plt.xlabel</a:t>
            </a:r>
            <a:r>
              <a:rPr lang="en-US" dirty="0"/>
              <a:t>('Days')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 err="1"/>
              <a:t>plt.ylabel</a:t>
            </a:r>
            <a:r>
              <a:rPr lang="en-US" dirty="0"/>
              <a:t>('Distance (kms)')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 err="1"/>
              <a:t>plt.title</a:t>
            </a:r>
            <a:r>
              <a:rPr lang="en-US" dirty="0"/>
              <a:t>('Information')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 err="1"/>
              <a:t>plt.show</a:t>
            </a:r>
            <a:r>
              <a:rPr lang="en-US" dirty="0"/>
              <a:t>()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US" b="1" dirty="0"/>
            </a:br>
            <a:r>
              <a:rPr lang="en-US" b="1" dirty="0"/>
              <a:t>Histogram</a:t>
            </a:r>
            <a:br>
              <a:rPr lang="en-US" dirty="0"/>
            </a:br>
            <a:endParaRPr dirty="0"/>
          </a:p>
        </p:txBody>
      </p:sp>
      <p:sp>
        <p:nvSpPr>
          <p:cNvPr id="202" name="Google Shape;202;p21"/>
          <p:cNvSpPr txBox="1">
            <a:spLocks noGrp="1"/>
          </p:cNvSpPr>
          <p:nvPr>
            <p:ph type="body" idx="1"/>
          </p:nvPr>
        </p:nvSpPr>
        <p:spPr>
          <a:xfrm>
            <a:off x="314632" y="658760"/>
            <a:ext cx="8829368" cy="619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/>
              <a:t>import </a:t>
            </a:r>
            <a:r>
              <a:rPr lang="en-US" sz="2400" dirty="0" err="1"/>
              <a:t>matplotlib.pyplot</a:t>
            </a:r>
            <a:r>
              <a:rPr lang="en-US" sz="2400" dirty="0"/>
              <a:t> as </a:t>
            </a:r>
            <a:r>
              <a:rPr lang="en-US" sz="2400" dirty="0" err="1"/>
              <a:t>plt</a:t>
            </a:r>
            <a:endParaRPr sz="2400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 err="1"/>
              <a:t>population_age</a:t>
            </a:r>
            <a:r>
              <a:rPr lang="en-US" sz="2400" dirty="0"/>
              <a:t> = [22,55,62,45,21,22,34,42,42,4,2,102,95,85,55,110,120,70,65,55,111,115,80,75,65,54,44,43,42,48]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/>
              <a:t>bins = [0,10,20,30,40,50,60,70,80,90,100]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 err="1"/>
              <a:t>plt.hist</a:t>
            </a:r>
            <a:r>
              <a:rPr lang="en-US" sz="2400" dirty="0"/>
              <a:t>(</a:t>
            </a:r>
            <a:r>
              <a:rPr lang="en-US" sz="2400" dirty="0" err="1"/>
              <a:t>population_age</a:t>
            </a:r>
            <a:r>
              <a:rPr lang="en-US" sz="2400" dirty="0"/>
              <a:t>, bins, </a:t>
            </a:r>
            <a:r>
              <a:rPr lang="en-US" sz="2400" dirty="0" err="1"/>
              <a:t>histtype</a:t>
            </a:r>
            <a:r>
              <a:rPr lang="en-US" sz="2400" dirty="0"/>
              <a:t>='bar', </a:t>
            </a:r>
            <a:r>
              <a:rPr lang="en-US" sz="2400" dirty="0" err="1"/>
              <a:t>rwidth</a:t>
            </a:r>
            <a:r>
              <a:rPr lang="en-US" sz="2400" dirty="0"/>
              <a:t>=0.8)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 err="1"/>
              <a:t>plt.xlabel</a:t>
            </a:r>
            <a:r>
              <a:rPr lang="en-US" sz="2400" dirty="0"/>
              <a:t>('age groups')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 err="1"/>
              <a:t>plt.ylabel</a:t>
            </a:r>
            <a:r>
              <a:rPr lang="en-US" sz="2400" dirty="0"/>
              <a:t>('Number of people')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 err="1"/>
              <a:t>plt.title</a:t>
            </a:r>
            <a:r>
              <a:rPr lang="en-US" sz="2400" dirty="0"/>
              <a:t>('Histogram')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 err="1"/>
              <a:t>plt.show</a:t>
            </a:r>
            <a:r>
              <a:rPr lang="en-US" sz="2400" dirty="0"/>
              <a:t>()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/>
              <a:t>‘’’  bin refers to the range of values that are divided into series of intervals. Bins are usually created of the same size. In the below code, I have created the bins in the interval of 10 which means the first bin contains elements from 0 to 9, then 10 to 19 and so on.’’’</a:t>
            </a:r>
            <a:endParaRPr sz="24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US" b="1" dirty="0"/>
            </a:br>
            <a:r>
              <a:rPr lang="en-US" b="1" dirty="0"/>
              <a:t>Scatter Plot</a:t>
            </a:r>
            <a:br>
              <a:rPr lang="en-US" dirty="0"/>
            </a:br>
            <a:endParaRPr dirty="0"/>
          </a:p>
        </p:txBody>
      </p:sp>
      <p:sp>
        <p:nvSpPr>
          <p:cNvPr id="208" name="Google Shape;208;p22"/>
          <p:cNvSpPr txBox="1">
            <a:spLocks noGrp="1"/>
          </p:cNvSpPr>
          <p:nvPr>
            <p:ph type="body" idx="1"/>
          </p:nvPr>
        </p:nvSpPr>
        <p:spPr>
          <a:xfrm>
            <a:off x="457200" y="698090"/>
            <a:ext cx="8686800" cy="6159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dirty="0"/>
              <a:t>import </a:t>
            </a:r>
            <a:r>
              <a:rPr lang="en-US" sz="2400" dirty="0" err="1"/>
              <a:t>matplotlib.pyplot</a:t>
            </a:r>
            <a:r>
              <a:rPr lang="en-US" sz="2400" dirty="0"/>
              <a:t> as </a:t>
            </a:r>
            <a:r>
              <a:rPr lang="en-US" sz="2400" dirty="0" err="1"/>
              <a:t>plt</a:t>
            </a:r>
            <a:endParaRPr sz="24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dirty="0"/>
              <a:t>x = [1,1.5,2,2.5,3,3.5,3.6]</a:t>
            </a:r>
            <a:endParaRPr sz="36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dirty="0"/>
              <a:t>y = [7.5,8,8.5,9,9.5,10,10.5]</a:t>
            </a:r>
            <a:endParaRPr sz="36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dirty="0"/>
              <a:t> </a:t>
            </a:r>
            <a:endParaRPr sz="28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dirty="0"/>
              <a:t>x1=[8,8.5,9,9.5,10,10.5,11]</a:t>
            </a:r>
            <a:endParaRPr sz="36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dirty="0"/>
              <a:t>y1=[3,3.5,3.7,4,4.5,5,5.2]</a:t>
            </a:r>
            <a:endParaRPr sz="36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dirty="0"/>
              <a:t> </a:t>
            </a:r>
            <a:endParaRPr sz="24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dirty="0" err="1"/>
              <a:t>plt.scatter</a:t>
            </a:r>
            <a:r>
              <a:rPr lang="en-US" sz="2400" dirty="0"/>
              <a:t>(</a:t>
            </a:r>
            <a:r>
              <a:rPr lang="en-US" sz="2400" dirty="0" err="1"/>
              <a:t>x,y</a:t>
            </a:r>
            <a:r>
              <a:rPr lang="en-US" sz="2400" dirty="0"/>
              <a:t>, label='high income low </a:t>
            </a:r>
            <a:r>
              <a:rPr lang="en-US" sz="2400" dirty="0" err="1"/>
              <a:t>saving',color</a:t>
            </a:r>
            <a:r>
              <a:rPr lang="en-US" sz="2400" dirty="0"/>
              <a:t>='r')</a:t>
            </a:r>
            <a:endParaRPr sz="36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dirty="0" err="1"/>
              <a:t>plt.scatter</a:t>
            </a:r>
            <a:r>
              <a:rPr lang="en-US" sz="2400" dirty="0"/>
              <a:t>(x1,y1,label='low income high </a:t>
            </a:r>
            <a:r>
              <a:rPr lang="en-US" sz="2400" dirty="0" err="1"/>
              <a:t>savings',color</a:t>
            </a:r>
            <a:r>
              <a:rPr lang="en-US" sz="2400" dirty="0"/>
              <a:t>='b')</a:t>
            </a:r>
            <a:endParaRPr sz="36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dirty="0" err="1"/>
              <a:t>plt.xlabel</a:t>
            </a:r>
            <a:r>
              <a:rPr lang="en-US" sz="2400" dirty="0"/>
              <a:t>('saving*100')</a:t>
            </a:r>
            <a:endParaRPr sz="36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dirty="0" err="1"/>
              <a:t>plt.ylabel</a:t>
            </a:r>
            <a:r>
              <a:rPr lang="en-US" sz="2400" dirty="0"/>
              <a:t>('income*1000')</a:t>
            </a:r>
            <a:endParaRPr sz="36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dirty="0" err="1"/>
              <a:t>plt.title</a:t>
            </a:r>
            <a:r>
              <a:rPr lang="en-US" sz="2400" dirty="0"/>
              <a:t>('Scatter Plot')</a:t>
            </a:r>
            <a:endParaRPr sz="36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dirty="0" err="1"/>
              <a:t>plt.legend</a:t>
            </a:r>
            <a:r>
              <a:rPr lang="en-US" sz="2400" dirty="0"/>
              <a:t>()</a:t>
            </a:r>
            <a:endParaRPr sz="36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dirty="0" err="1"/>
              <a:t>plt.show</a:t>
            </a:r>
            <a:r>
              <a:rPr lang="en-US" sz="2400" dirty="0"/>
              <a:t>()</a:t>
            </a:r>
            <a:endParaRPr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US" b="1" dirty="0"/>
            </a:br>
            <a:r>
              <a:rPr lang="en-US" b="1" dirty="0"/>
              <a:t>Area Plot</a:t>
            </a:r>
            <a:br>
              <a:rPr lang="en-US" dirty="0"/>
            </a:br>
            <a:endParaRPr dirty="0"/>
          </a:p>
        </p:txBody>
      </p:sp>
      <p:sp>
        <p:nvSpPr>
          <p:cNvPr id="214" name="Google Shape;214;p23"/>
          <p:cNvSpPr txBox="1">
            <a:spLocks noGrp="1"/>
          </p:cNvSpPr>
          <p:nvPr>
            <p:ph type="body" idx="1"/>
          </p:nvPr>
        </p:nvSpPr>
        <p:spPr>
          <a:xfrm>
            <a:off x="373626" y="963561"/>
            <a:ext cx="8770374" cy="5894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import </a:t>
            </a:r>
            <a:r>
              <a:rPr lang="en-US" sz="4200" dirty="0" err="1"/>
              <a:t>matplotlib.pyplot</a:t>
            </a:r>
            <a:r>
              <a:rPr lang="en-US" sz="4200" dirty="0"/>
              <a:t> as </a:t>
            </a:r>
            <a:r>
              <a:rPr lang="en-US" sz="4200" dirty="0" err="1"/>
              <a:t>plt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days = [1,2,3,4,5]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500" dirty="0"/>
              <a:t>  </a:t>
            </a:r>
            <a:endParaRPr sz="25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sleeping =[7,8,6,11,7]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eating = [2,3,4,3,2]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working =[7,8,7,2,2]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playing = [8,5,7,8,13]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500" dirty="0"/>
              <a:t>  </a:t>
            </a:r>
            <a:endParaRPr sz="25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</a:t>
            </a:r>
            <a:r>
              <a:rPr lang="en-US" sz="4200" dirty="0" err="1"/>
              <a:t>plt.plot</a:t>
            </a:r>
            <a:r>
              <a:rPr lang="en-US" sz="4200" dirty="0"/>
              <a:t>([],[],color='m', label='Sleeping', linewidth=5)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</a:t>
            </a:r>
            <a:r>
              <a:rPr lang="en-US" sz="4200" dirty="0" err="1"/>
              <a:t>plt.plot</a:t>
            </a:r>
            <a:r>
              <a:rPr lang="en-US" sz="4200" dirty="0"/>
              <a:t>([],[],color='c', label='Eating', linewidth=5)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</a:t>
            </a:r>
            <a:r>
              <a:rPr lang="en-US" sz="4200" dirty="0" err="1"/>
              <a:t>plt.plot</a:t>
            </a:r>
            <a:r>
              <a:rPr lang="en-US" sz="4200" dirty="0"/>
              <a:t>([],[],color='r', label='Working', linewidth=5)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</a:t>
            </a:r>
            <a:r>
              <a:rPr lang="en-US" sz="4200" dirty="0" err="1"/>
              <a:t>plt.plot</a:t>
            </a:r>
            <a:r>
              <a:rPr lang="en-US" sz="4200" dirty="0"/>
              <a:t>([],[],color='k', label='Playing', linewidth=5)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900" dirty="0"/>
              <a:t>  </a:t>
            </a:r>
            <a:endParaRPr sz="29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</a:t>
            </a:r>
            <a:r>
              <a:rPr lang="en-US" sz="4200" dirty="0" err="1"/>
              <a:t>plt.stackplot</a:t>
            </a:r>
            <a:r>
              <a:rPr lang="en-US" sz="4200" dirty="0"/>
              <a:t>(days, </a:t>
            </a:r>
            <a:r>
              <a:rPr lang="en-US" sz="4200" dirty="0" err="1"/>
              <a:t>sleeping,eating,working,playing</a:t>
            </a:r>
            <a:r>
              <a:rPr lang="en-US" sz="4200" dirty="0"/>
              <a:t>, colors=['</a:t>
            </a:r>
            <a:r>
              <a:rPr lang="en-US" sz="4200" dirty="0" err="1"/>
              <a:t>m','c','r','k</a:t>
            </a:r>
            <a:r>
              <a:rPr lang="en-US" sz="4200" dirty="0"/>
              <a:t>'])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900" dirty="0"/>
              <a:t>  </a:t>
            </a:r>
            <a:endParaRPr sz="29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</a:t>
            </a:r>
            <a:r>
              <a:rPr lang="en-US" sz="4200" dirty="0" err="1"/>
              <a:t>plt.xlabel</a:t>
            </a:r>
            <a:r>
              <a:rPr lang="en-US" sz="4200" dirty="0"/>
              <a:t>('x')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</a:t>
            </a:r>
            <a:r>
              <a:rPr lang="en-US" sz="4200" dirty="0" err="1"/>
              <a:t>plt.ylabel</a:t>
            </a:r>
            <a:r>
              <a:rPr lang="en-US" sz="4200" dirty="0"/>
              <a:t>('y')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</a:t>
            </a:r>
            <a:r>
              <a:rPr lang="en-US" sz="4200" dirty="0" err="1"/>
              <a:t>plt.title</a:t>
            </a:r>
            <a:r>
              <a:rPr lang="en-US" sz="4200" dirty="0"/>
              <a:t>('Stack Plot')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</a:t>
            </a:r>
            <a:r>
              <a:rPr lang="en-US" sz="4200" dirty="0" err="1"/>
              <a:t>plt.legend</a:t>
            </a:r>
            <a:r>
              <a:rPr lang="en-US" sz="4200" dirty="0"/>
              <a:t>()</a:t>
            </a:r>
            <a:endParaRPr sz="4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</a:t>
            </a:r>
            <a:r>
              <a:rPr lang="en-US" sz="4200" dirty="0" err="1"/>
              <a:t>plt.show</a:t>
            </a:r>
            <a:r>
              <a:rPr lang="en-US" sz="4200" dirty="0"/>
              <a:t>()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US" dirty="0"/>
            </a:br>
            <a:r>
              <a:rPr lang="en-US" dirty="0"/>
              <a:t>Pie Chart</a:t>
            </a:r>
            <a:endParaRPr dirty="0"/>
          </a:p>
        </p:txBody>
      </p:sp>
      <p:sp>
        <p:nvSpPr>
          <p:cNvPr id="220" name="Google Shape;220;p24"/>
          <p:cNvSpPr txBox="1">
            <a:spLocks noGrp="1"/>
          </p:cNvSpPr>
          <p:nvPr>
            <p:ph type="body" idx="1"/>
          </p:nvPr>
        </p:nvSpPr>
        <p:spPr>
          <a:xfrm>
            <a:off x="457200" y="845574"/>
            <a:ext cx="8686800" cy="6012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import </a:t>
            </a:r>
            <a:r>
              <a:rPr lang="en-US" sz="4200" dirty="0" err="1"/>
              <a:t>matplotlib.pyplot</a:t>
            </a:r>
            <a:r>
              <a:rPr lang="en-US" sz="4200" dirty="0"/>
              <a:t> as </a:t>
            </a:r>
            <a:r>
              <a:rPr lang="en-US" sz="4200" dirty="0" err="1"/>
              <a:t>plt</a:t>
            </a:r>
            <a:endParaRPr sz="42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800" dirty="0"/>
              <a:t> </a:t>
            </a:r>
            <a:endParaRPr sz="18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days = [1,2,3,4,5]</a:t>
            </a:r>
            <a:endParaRPr sz="42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800" dirty="0"/>
              <a:t> </a:t>
            </a:r>
            <a:endParaRPr sz="18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sleeping =[7,8,6,11,7]</a:t>
            </a:r>
            <a:endParaRPr sz="42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eating = [2,3,4,3,2]</a:t>
            </a:r>
            <a:endParaRPr sz="42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working =[7,8,7,2,2]</a:t>
            </a:r>
            <a:endParaRPr sz="42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playing = [8,5,7,8,13]</a:t>
            </a:r>
            <a:endParaRPr sz="42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slices = [7,2,2,13]</a:t>
            </a:r>
            <a:endParaRPr sz="42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activities = ['</a:t>
            </a:r>
            <a:r>
              <a:rPr lang="en-US" sz="4200" dirty="0" err="1"/>
              <a:t>sleeping','eating','working','playing</a:t>
            </a:r>
            <a:r>
              <a:rPr lang="en-US" sz="4200" dirty="0"/>
              <a:t>']</a:t>
            </a:r>
            <a:endParaRPr sz="42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cols = ['</a:t>
            </a:r>
            <a:r>
              <a:rPr lang="en-US" sz="4200" dirty="0" err="1"/>
              <a:t>c','m','r','b</a:t>
            </a:r>
            <a:r>
              <a:rPr lang="en-US" sz="4200" dirty="0"/>
              <a:t>']</a:t>
            </a:r>
            <a:endParaRPr sz="42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600" dirty="0"/>
              <a:t> </a:t>
            </a:r>
            <a:endParaRPr sz="16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 err="1"/>
              <a:t>plt.pie</a:t>
            </a:r>
            <a:r>
              <a:rPr lang="en-US" sz="4200" dirty="0"/>
              <a:t>( slices, labels=activities, colors=cols, </a:t>
            </a:r>
            <a:r>
              <a:rPr lang="en-US" sz="4200" dirty="0" err="1"/>
              <a:t>startangle</a:t>
            </a:r>
            <a:r>
              <a:rPr lang="en-US" sz="4200" dirty="0"/>
              <a:t>=90, </a:t>
            </a:r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              shadow= True,   explode=(0,0.1,0,0),</a:t>
            </a:r>
            <a:r>
              <a:rPr lang="en-US" sz="4200" i="1" dirty="0"/>
              <a:t> </a:t>
            </a:r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i="1" dirty="0"/>
              <a:t>             # only "explode" the 2nd slice (i.e. </a:t>
            </a:r>
            <a:r>
              <a:rPr lang="en-US" sz="4200" dirty="0"/>
              <a:t>'eating </a:t>
            </a:r>
            <a:r>
              <a:rPr lang="en-US" sz="4200" i="1" dirty="0"/>
              <a:t>‘) </a:t>
            </a:r>
            <a:r>
              <a:rPr lang="en-US" sz="4200" dirty="0" err="1"/>
              <a:t>autopct</a:t>
            </a:r>
            <a:r>
              <a:rPr lang="en-US" sz="4200" dirty="0"/>
              <a:t>='%1.1f%%')</a:t>
            </a:r>
            <a:endParaRPr sz="42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/>
              <a:t> </a:t>
            </a:r>
            <a:endParaRPr sz="16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 err="1"/>
              <a:t>plt.title</a:t>
            </a:r>
            <a:r>
              <a:rPr lang="en-US" sz="4200" dirty="0"/>
              <a:t>('Pie Plot')</a:t>
            </a:r>
            <a:endParaRPr sz="42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200" dirty="0" err="1"/>
              <a:t>plt.show</a:t>
            </a:r>
            <a:r>
              <a:rPr lang="en-US" sz="4200" dirty="0"/>
              <a:t>()</a:t>
            </a:r>
            <a:endParaRPr sz="4200"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5"/>
          <p:cNvSpPr txBox="1">
            <a:spLocks noGrp="1"/>
          </p:cNvSpPr>
          <p:nvPr>
            <p:ph type="title"/>
          </p:nvPr>
        </p:nvSpPr>
        <p:spPr>
          <a:xfrm>
            <a:off x="457200" y="14748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3600" dirty="0"/>
              <a:t>BOXPLOT</a:t>
            </a:r>
            <a:endParaRPr sz="3600" dirty="0"/>
          </a:p>
        </p:txBody>
      </p:sp>
      <p:sp>
        <p:nvSpPr>
          <p:cNvPr id="226" name="Google Shape;226;p25"/>
          <p:cNvSpPr txBox="1">
            <a:spLocks noGrp="1"/>
          </p:cNvSpPr>
          <p:nvPr>
            <p:ph type="body" idx="1"/>
          </p:nvPr>
        </p:nvSpPr>
        <p:spPr>
          <a:xfrm>
            <a:off x="457200" y="717754"/>
            <a:ext cx="8686800" cy="6140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## </a:t>
            </a:r>
            <a:r>
              <a:rPr lang="en-US" dirty="0" err="1"/>
              <a:t>numpy</a:t>
            </a:r>
            <a:r>
              <a:rPr lang="en-US" dirty="0"/>
              <a:t> is used for creating fake data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 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import matplotlib as </a:t>
            </a:r>
            <a:r>
              <a:rPr lang="en-US" dirty="0" err="1"/>
              <a:t>mpl</a:t>
            </a:r>
            <a:r>
              <a:rPr lang="en-US" dirty="0"/>
              <a:t> 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## </a:t>
            </a:r>
            <a:r>
              <a:rPr lang="en-US" dirty="0" err="1"/>
              <a:t>agg</a:t>
            </a:r>
            <a:r>
              <a:rPr lang="en-US" dirty="0"/>
              <a:t> backend is used to create plot as a .</a:t>
            </a:r>
            <a:r>
              <a:rPr lang="en-US" dirty="0" err="1"/>
              <a:t>png</a:t>
            </a:r>
            <a:r>
              <a:rPr lang="en-US" dirty="0"/>
              <a:t> file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/>
              <a:t>mpl.use</a:t>
            </a:r>
            <a:r>
              <a:rPr lang="en-US" dirty="0"/>
              <a:t>('</a:t>
            </a:r>
            <a:r>
              <a:rPr lang="en-US" dirty="0" err="1"/>
              <a:t>agg</a:t>
            </a:r>
            <a:r>
              <a:rPr lang="en-US" dirty="0"/>
              <a:t>')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r>
              <a:rPr lang="en-US" dirty="0"/>
              <a:t> 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## Create data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/>
              <a:t>np.random.seed</a:t>
            </a:r>
            <a:r>
              <a:rPr lang="en-US" dirty="0"/>
              <a:t>(10)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collectn_1 = </a:t>
            </a:r>
            <a:r>
              <a:rPr lang="en-US" dirty="0" err="1"/>
              <a:t>np.random.normal</a:t>
            </a:r>
            <a:r>
              <a:rPr lang="en-US" dirty="0"/>
              <a:t>(100, 10, 200)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collectn_2 = </a:t>
            </a:r>
            <a:r>
              <a:rPr lang="en-US" dirty="0" err="1"/>
              <a:t>np.random.normal</a:t>
            </a:r>
            <a:r>
              <a:rPr lang="en-US" dirty="0"/>
              <a:t>(80, 30, 200)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collectn_3 = </a:t>
            </a:r>
            <a:r>
              <a:rPr lang="en-US" dirty="0" err="1"/>
              <a:t>np.random.normal</a:t>
            </a:r>
            <a:r>
              <a:rPr lang="en-US" dirty="0"/>
              <a:t>(90, 20, 200)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collectn_4 = </a:t>
            </a:r>
            <a:r>
              <a:rPr lang="en-US" dirty="0" err="1"/>
              <a:t>np.random.normal</a:t>
            </a:r>
            <a:r>
              <a:rPr lang="en-US" dirty="0"/>
              <a:t>(70, 25, 200)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## combine these different collections into a list    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/>
              <a:t>data_to_plot</a:t>
            </a:r>
            <a:r>
              <a:rPr lang="en-US" dirty="0"/>
              <a:t> = [collectn_1, collectn_2, collectn_3, collectn_4]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# Create a figure instance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fig = </a:t>
            </a:r>
            <a:r>
              <a:rPr lang="en-US" dirty="0" err="1"/>
              <a:t>plt.figure</a:t>
            </a:r>
            <a:r>
              <a:rPr lang="en-US" dirty="0"/>
              <a:t>(1, </a:t>
            </a:r>
            <a:r>
              <a:rPr lang="en-US" dirty="0" err="1"/>
              <a:t>figsize</a:t>
            </a:r>
            <a:r>
              <a:rPr lang="en-US" dirty="0"/>
              <a:t>=(9, 6))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# Create an axes instance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ax = </a:t>
            </a:r>
            <a:r>
              <a:rPr lang="en-US" dirty="0" err="1"/>
              <a:t>fig.add_subplot</a:t>
            </a:r>
            <a:r>
              <a:rPr lang="en-US" dirty="0"/>
              <a:t>(111)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# Create the boxplot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bp = </a:t>
            </a:r>
            <a:r>
              <a:rPr lang="en-US" dirty="0" err="1"/>
              <a:t>ax.boxplot</a:t>
            </a:r>
            <a:r>
              <a:rPr lang="en-US" dirty="0"/>
              <a:t>(</a:t>
            </a:r>
            <a:r>
              <a:rPr lang="en-US" dirty="0" err="1"/>
              <a:t>data_to_plot</a:t>
            </a:r>
            <a:r>
              <a:rPr lang="en-US" dirty="0"/>
              <a:t>)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# Save the figure</a:t>
            </a:r>
            <a:endParaRPr dirty="0"/>
          </a:p>
          <a:p>
            <a:pPr marL="0" lvl="0" indent="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 err="1"/>
              <a:t>fig.savefig</a:t>
            </a:r>
            <a:r>
              <a:rPr lang="en-US" dirty="0"/>
              <a:t>('fig1.png', </a:t>
            </a:r>
            <a:r>
              <a:rPr lang="en-US" dirty="0" err="1"/>
              <a:t>bbox_inches</a:t>
            </a:r>
            <a:r>
              <a:rPr lang="en-US" dirty="0"/>
              <a:t>='tight')</a:t>
            </a: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KURTOSIS</a:t>
            </a:r>
            <a:endParaRPr/>
          </a:p>
        </p:txBody>
      </p:sp>
      <p:pic>
        <p:nvPicPr>
          <p:cNvPr id="232" name="Google Shape;232;p26" descr="C:\Users\Jyothsna\Downloads\kurtosis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49043" y="838200"/>
            <a:ext cx="8608142" cy="5660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4000" dirty="0"/>
              <a:t>SKEWNESS</a:t>
            </a:r>
            <a:endParaRPr dirty="0"/>
          </a:p>
        </p:txBody>
      </p:sp>
      <p:pic>
        <p:nvPicPr>
          <p:cNvPr id="238" name="Google Shape;238;p27" descr="C:\Users\Jyothsna\Downloads\skewness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406013" y="540774"/>
            <a:ext cx="6892413" cy="6317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>
            <a:spLocks noGrp="1"/>
          </p:cNvSpPr>
          <p:nvPr>
            <p:ph type="body" idx="1"/>
          </p:nvPr>
        </p:nvSpPr>
        <p:spPr>
          <a:xfrm>
            <a:off x="265470" y="226142"/>
            <a:ext cx="8878529" cy="6631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/>
              <a:t>Percentile: The value below which a percentage of data falls.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dirty="0"/>
              <a:t>Calculating Percentile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2800" dirty="0"/>
              <a:t>SCORE RANK</a:t>
            </a:r>
            <a:endParaRPr sz="28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30	     1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33	     2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43	     3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53	     4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56	     5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67	     6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68	     7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72	     8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  <p:sp>
        <p:nvSpPr>
          <p:cNvPr id="96" name="Google Shape;96;p3"/>
          <p:cNvSpPr/>
          <p:nvPr/>
        </p:nvSpPr>
        <p:spPr>
          <a:xfrm>
            <a:off x="2261419" y="1074172"/>
            <a:ext cx="6715433" cy="5355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 question: 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out where the 25th percentile is in the above list.</a:t>
            </a: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1: Calculate what rank is at the 25th percentile. Use the following formula: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Percentile / 100 * (number of items + 1)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25 / 100 * (8 + 1) = 0.25 * 9 = 2.25.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rank of 2.25 is at the 25th percentile. However, there isn’t a rank of 2.25, so you must either round up, or round down. As 2.25 is closer to 2 than 3, I’m going to round down to a rank of 2.</a:t>
            </a: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2: Choose either definition 1 or 2: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 1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lowest score that is 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greater 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 25% of the scores. That equals a score of 43 on this list (a rank of 3).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 2: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The smallest score that is greater than 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equal to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25% of the scores. That equals a score of 33 on this list (a rank of 2).</a:t>
            </a: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Depending on which definition you use, the 25th percentile could be reported at 33 or 43! A third definition attempts to correct this possible misinterpretation:</a:t>
            </a: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 3: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A weighted mean of the percentiles from the first two definitions.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>
            <a:spLocks noGrp="1"/>
          </p:cNvSpPr>
          <p:nvPr>
            <p:ph type="body" idx="1"/>
          </p:nvPr>
        </p:nvSpPr>
        <p:spPr>
          <a:xfrm>
            <a:off x="294968" y="0"/>
            <a:ext cx="862289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In the above example, here’s how the percentile would be worked out using the weighted mean: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Multiply the difference between the scores by 0.25 (the fraction of the rank we calculated above). The scores were 43 and 33, giving us a difference of 10:</a:t>
            </a:r>
            <a:br>
              <a:rPr lang="en-US" dirty="0"/>
            </a:br>
            <a:r>
              <a:rPr lang="en-US" dirty="0"/>
              <a:t>(0.25)(43 – 33) = 2.5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Add the result to the lower score. 2.5 + 33 = 35.5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In this case, the 25th percentile score is 35.5, which makes more sense as it’s in the middle of 43 and 33.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>
            <a:spLocks noGrp="1"/>
          </p:cNvSpPr>
          <p:nvPr>
            <p:ph type="body" idx="1"/>
          </p:nvPr>
        </p:nvSpPr>
        <p:spPr>
          <a:xfrm>
            <a:off x="275302" y="245806"/>
            <a:ext cx="8792497" cy="6535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Quartiles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In statistics, </a:t>
            </a:r>
            <a:r>
              <a:rPr lang="en-US" b="1" dirty="0"/>
              <a:t>Quartiles </a:t>
            </a:r>
            <a:r>
              <a:rPr lang="en-US" dirty="0"/>
              <a:t>are the set of values which has three points dividing the data set into four identical parts.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Quartiles divide the entire set into four equal parts. So, there are three quartiles, first, second and third represented by Q</a:t>
            </a:r>
            <a:r>
              <a:rPr lang="en-US" baseline="-25000" dirty="0"/>
              <a:t>1</a:t>
            </a:r>
            <a:r>
              <a:rPr lang="en-US" dirty="0"/>
              <a:t>, Q</a:t>
            </a:r>
            <a:r>
              <a:rPr lang="en-US" baseline="-25000" dirty="0"/>
              <a:t>2</a:t>
            </a:r>
            <a:r>
              <a:rPr lang="en-US" dirty="0"/>
              <a:t> and Q</a:t>
            </a:r>
            <a:r>
              <a:rPr lang="en-US" baseline="-25000" dirty="0"/>
              <a:t>3</a:t>
            </a:r>
            <a:r>
              <a:rPr lang="en-US" dirty="0"/>
              <a:t>, respectively. 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Q</a:t>
            </a:r>
            <a:r>
              <a:rPr lang="en-US" baseline="-25000" dirty="0"/>
              <a:t>2</a:t>
            </a:r>
            <a:r>
              <a:rPr lang="en-US" dirty="0"/>
              <a:t> is nothing but the median, since it indicates the position of the item in the list and thus, is a positional average.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>
            <a:spLocks noGrp="1"/>
          </p:cNvSpPr>
          <p:nvPr>
            <p:ph type="body" idx="1"/>
          </p:nvPr>
        </p:nvSpPr>
        <p:spPr>
          <a:xfrm>
            <a:off x="304800" y="137652"/>
            <a:ext cx="8642555" cy="6720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Quartiles Formula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Suppose, Q</a:t>
            </a:r>
            <a:r>
              <a:rPr lang="en-US" baseline="-25000" dirty="0"/>
              <a:t>3</a:t>
            </a:r>
            <a:r>
              <a:rPr lang="en-US" dirty="0"/>
              <a:t> is the upper quartile is the median of the upper half of the data set. Whereas, Q</a:t>
            </a:r>
            <a:r>
              <a:rPr lang="en-US" baseline="-25000" dirty="0"/>
              <a:t>1</a:t>
            </a:r>
            <a:r>
              <a:rPr lang="en-US" dirty="0"/>
              <a:t> is the lower quartile and median of the lower half of the data set. Q</a:t>
            </a:r>
            <a:r>
              <a:rPr lang="en-US" baseline="-25000" dirty="0"/>
              <a:t>2</a:t>
            </a:r>
            <a:r>
              <a:rPr lang="en-US" dirty="0"/>
              <a:t> is the median. Consider, we have n number of items in a data set. Then the quartiles are given by;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Q</a:t>
            </a:r>
            <a:r>
              <a:rPr lang="en-US" baseline="-25000" dirty="0"/>
              <a:t>1</a:t>
            </a:r>
            <a:r>
              <a:rPr lang="en-US" dirty="0"/>
              <a:t> = [(n+1)/4]</a:t>
            </a:r>
            <a:r>
              <a:rPr lang="en-US" dirty="0" err="1"/>
              <a:t>th</a:t>
            </a:r>
            <a:r>
              <a:rPr lang="en-US" dirty="0"/>
              <a:t> item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Q</a:t>
            </a:r>
            <a:r>
              <a:rPr lang="en-US" baseline="-25000" dirty="0"/>
              <a:t>2</a:t>
            </a:r>
            <a:r>
              <a:rPr lang="en-US" dirty="0"/>
              <a:t> = [(n+1)/2]</a:t>
            </a:r>
            <a:r>
              <a:rPr lang="en-US" dirty="0" err="1"/>
              <a:t>th</a:t>
            </a:r>
            <a:r>
              <a:rPr lang="en-US" dirty="0"/>
              <a:t> item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Q</a:t>
            </a:r>
            <a:r>
              <a:rPr lang="en-US" baseline="-25000" dirty="0"/>
              <a:t>3</a:t>
            </a:r>
            <a:r>
              <a:rPr lang="en-US" dirty="0"/>
              <a:t> = [3(n+1)/4]</a:t>
            </a:r>
            <a:r>
              <a:rPr lang="en-US" dirty="0" err="1"/>
              <a:t>th</a:t>
            </a:r>
            <a:r>
              <a:rPr lang="en-US" dirty="0"/>
              <a:t> item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 txBox="1">
            <a:spLocks noGrp="1"/>
          </p:cNvSpPr>
          <p:nvPr>
            <p:ph type="body" idx="1"/>
          </p:nvPr>
        </p:nvSpPr>
        <p:spPr>
          <a:xfrm>
            <a:off x="334297" y="245806"/>
            <a:ext cx="8711380" cy="6612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Quartiles in Statistics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Similar to the median which divides the data into half so that 50% of the estimation lies below the median and 50% lies above it, the quartile splits the data into quarters so that 25% of the estimation are less than the lower quartile, 50% of estimation are less than the mean, and 75% of estimation are less than the upper quartile. Usually, the data is ordered from smallest to largest: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First quartile: 25% from smallest to largest of numbers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Second quartile: between 25.1% and 50% (till median)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Third quartile: 51% to 75% (above the median)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Fourth quartile: 25% of largest numbers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>
            <a:spLocks noGrp="1"/>
          </p:cNvSpPr>
          <p:nvPr>
            <p:ph type="body" idx="1"/>
          </p:nvPr>
        </p:nvSpPr>
        <p:spPr>
          <a:xfrm>
            <a:off x="255639" y="226142"/>
            <a:ext cx="8583562" cy="6631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Interquartile Range</a:t>
            </a:r>
            <a:endParaRPr dirty="0"/>
          </a:p>
          <a:p>
            <a:pPr marL="0" lvl="0" indent="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The interquartile range (IQR) is the difference between the upper and lower quartile of a given data set and is also called a mid-spread. It is a measure of statistical distribution, which is equal to the difference between the upper and lower quartiles. Also, it is a calculation of variation while dividing a data set into quartiles. If Q1 is the first quartile and Q3 is the third quartile, then the IQR formula is given by;</a:t>
            </a:r>
            <a:endParaRPr dirty="0"/>
          </a:p>
          <a:p>
            <a:pPr marL="0" lvl="0" indent="0" algn="ctr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dirty="0"/>
              <a:t>IQR = Q3 – Q1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122" y="3608436"/>
            <a:ext cx="8298426" cy="315124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9"/>
          <p:cNvSpPr txBox="1">
            <a:spLocks noGrp="1"/>
          </p:cNvSpPr>
          <p:nvPr>
            <p:ph type="body" idx="1"/>
          </p:nvPr>
        </p:nvSpPr>
        <p:spPr>
          <a:xfrm>
            <a:off x="265471" y="186812"/>
            <a:ext cx="8681884" cy="6671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400" b="1" dirty="0"/>
              <a:t>Find the quartiles of the following data: 4, 6, 7, 8, 10, 23, 34.</a:t>
            </a:r>
            <a:endParaRPr sz="2400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400" b="1" dirty="0"/>
              <a:t>Solution:</a:t>
            </a:r>
            <a:r>
              <a:rPr lang="en-US" sz="2400" dirty="0"/>
              <a:t> Here the numbers are arranged in the ascending order and number of items, n = 7</a:t>
            </a:r>
            <a:endParaRPr sz="2400" dirty="0"/>
          </a:p>
          <a:p>
            <a:pPr marL="342900" lvl="0" indent="-3429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400" dirty="0"/>
              <a:t>Lower quartile, Q</a:t>
            </a:r>
            <a:r>
              <a:rPr lang="en-US" sz="2400" baseline="-25000" dirty="0"/>
              <a:t>1</a:t>
            </a:r>
            <a:r>
              <a:rPr lang="en-US" sz="2400" dirty="0"/>
              <a:t> = [(n+1)/4] </a:t>
            </a:r>
            <a:r>
              <a:rPr lang="en-US" sz="2400" dirty="0" err="1"/>
              <a:t>th</a:t>
            </a:r>
            <a:r>
              <a:rPr lang="en-US" sz="2400" dirty="0"/>
              <a:t> item</a:t>
            </a:r>
            <a:endParaRPr sz="2400" dirty="0"/>
          </a:p>
          <a:p>
            <a:pPr marL="342900" lvl="0" indent="-3429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= 7+1/4 = 2nd item = 6</a:t>
            </a:r>
            <a:endParaRPr sz="2400" dirty="0"/>
          </a:p>
          <a:p>
            <a:pPr marL="342900" lvl="0" indent="-3429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400" dirty="0"/>
              <a:t>Median, Q</a:t>
            </a:r>
            <a:r>
              <a:rPr lang="en-US" sz="2400" baseline="-25000" dirty="0"/>
              <a:t>2</a:t>
            </a:r>
            <a:r>
              <a:rPr lang="en-US" sz="2400" dirty="0"/>
              <a:t> = [(n+1)/2]</a:t>
            </a:r>
            <a:r>
              <a:rPr lang="en-US" sz="2400" dirty="0" err="1"/>
              <a:t>th</a:t>
            </a:r>
            <a:r>
              <a:rPr lang="en-US" sz="2400" dirty="0"/>
              <a:t> item</a:t>
            </a:r>
            <a:endParaRPr sz="2400" dirty="0"/>
          </a:p>
          <a:p>
            <a:pPr marL="342900" lvl="0" indent="-3429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400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= 7+1/2 item = 4th item = 8</a:t>
            </a:r>
            <a:endParaRPr sz="2400" dirty="0"/>
          </a:p>
          <a:p>
            <a:pPr marL="342900" lvl="0" indent="-3429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400" dirty="0"/>
              <a:t>Upper Quartile, Q</a:t>
            </a:r>
            <a:r>
              <a:rPr lang="en-US" sz="2400" baseline="-25000" dirty="0"/>
              <a:t>3</a:t>
            </a:r>
            <a:r>
              <a:rPr lang="en-US" sz="2400" dirty="0"/>
              <a:t> = [3(n+1)/4]</a:t>
            </a:r>
            <a:r>
              <a:rPr lang="en-US" sz="2400" dirty="0" err="1"/>
              <a:t>th</a:t>
            </a:r>
            <a:r>
              <a:rPr lang="en-US" sz="2400" dirty="0"/>
              <a:t> item</a:t>
            </a:r>
            <a:endParaRPr sz="2400" dirty="0"/>
          </a:p>
          <a:p>
            <a:pPr marL="342900" lvl="0" indent="-3429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400" dirty="0"/>
              <a:t>Q</a:t>
            </a:r>
            <a:r>
              <a:rPr lang="en-US" sz="2400" baseline="-25000" dirty="0"/>
              <a:t>3</a:t>
            </a:r>
            <a:r>
              <a:rPr lang="en-US" sz="2400" dirty="0"/>
              <a:t> = 3(7+1)/4 item = 6th item = 23</a:t>
            </a:r>
            <a:endParaRPr sz="2400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2197</Words>
  <Application>Microsoft Office PowerPoint</Application>
  <PresentationFormat>On-screen Show (4:3)</PresentationFormat>
  <Paragraphs>208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DISPERSION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Variance and Standard Deviation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Bar Graph </vt:lpstr>
      <vt:lpstr> Histogram </vt:lpstr>
      <vt:lpstr> Scatter Plot </vt:lpstr>
      <vt:lpstr> Area Plot </vt:lpstr>
      <vt:lpstr> Pie Chart</vt:lpstr>
      <vt:lpstr>BOXPLOT</vt:lpstr>
      <vt:lpstr>KURTOSIS</vt:lpstr>
      <vt:lpstr>SKEWNESS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DISPERSION</dc:title>
  <dc:creator>RAIN</dc:creator>
  <cp:lastModifiedBy>ATG-Training</cp:lastModifiedBy>
  <cp:revision>1</cp:revision>
  <dcterms:created xsi:type="dcterms:W3CDTF">2020-05-25T14:37:00Z</dcterms:created>
  <dcterms:modified xsi:type="dcterms:W3CDTF">2021-10-21T03:53:49Z</dcterms:modified>
</cp:coreProperties>
</file>